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62" r:id="rId4"/>
    <p:sldId id="268" r:id="rId5"/>
    <p:sldId id="260" r:id="rId6"/>
    <p:sldId id="266" r:id="rId7"/>
    <p:sldId id="269" r:id="rId8"/>
    <p:sldId id="258" r:id="rId9"/>
    <p:sldId id="267" r:id="rId10"/>
    <p:sldId id="270" r:id="rId11"/>
    <p:sldId id="272" r:id="rId12"/>
    <p:sldId id="273" r:id="rId13"/>
    <p:sldId id="274" r:id="rId14"/>
    <p:sldId id="282" r:id="rId15"/>
    <p:sldId id="283" r:id="rId16"/>
    <p:sldId id="284" r:id="rId17"/>
    <p:sldId id="285" r:id="rId18"/>
    <p:sldId id="286" r:id="rId19"/>
    <p:sldId id="289" r:id="rId20"/>
    <p:sldId id="290" r:id="rId21"/>
    <p:sldId id="287" r:id="rId22"/>
    <p:sldId id="288" r:id="rId23"/>
    <p:sldId id="275" r:id="rId24"/>
    <p:sldId id="281" r:id="rId25"/>
    <p:sldId id="276" r:id="rId26"/>
    <p:sldId id="277" r:id="rId27"/>
    <p:sldId id="278" r:id="rId28"/>
    <p:sldId id="279" r:id="rId29"/>
    <p:sldId id="264" r:id="rId30"/>
  </p:sldIdLst>
  <p:sldSz cx="9144000" cy="5143500" type="screen16x9"/>
  <p:notesSz cx="6858000" cy="9144000"/>
  <p:embeddedFontLst>
    <p:embeddedFont>
      <p:font typeface="Changa" panose="00000500000000000000" pitchFamily="2" charset="-78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93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921e14c163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921e14c163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1259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21e14c163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21e14c163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6766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21e14c163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21e14c163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1595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921e14c163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921e14c163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9440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21e14c163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21e14c163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8543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6632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5776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9077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8916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0895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9132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2210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9927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21e14c163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21e14c163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6110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21e14c163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21e14c163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85587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8632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85310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12725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64793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83758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46205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9872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31065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921e14c163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921e14c163_1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hyperlink" Target="https://asalmeelby.m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asalmeelby.me/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support.google.com/websearch/answer/9817187?hl=en&amp;co=GENIE.Platform%3DAndroid&amp;oco=0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hyperlink" Target="https://asalmeelby.me/" TargetMode="External"/><Relationship Id="rId4" Type="http://schemas.openxmlformats.org/officeDocument/2006/relationships/image" Target="../media/image4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hyperlink" Target="https://asalmeelby.me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dga.gov.sa/" TargetMode="External"/><Relationship Id="rId13" Type="http://schemas.openxmlformats.org/officeDocument/2006/relationships/hyperlink" Target="https://asalmeelby.me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openxmlformats.org/officeDocument/2006/relationships/hyperlink" Target="https://dga.gov.sa/programs/gov-tech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hyperlink" Target="https://dga.gov.sa/ar/ET-Adoption-Readiness" TargetMode="External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4.sv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hyperlink" Target="https://asalmeelby.me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0.png"/><Relationship Id="rId3" Type="http://schemas.openxmlformats.org/officeDocument/2006/relationships/image" Target="../media/image1.jpg"/><Relationship Id="rId7" Type="http://schemas.openxmlformats.org/officeDocument/2006/relationships/image" Target="../media/image18.png"/><Relationship Id="rId12" Type="http://schemas.openxmlformats.org/officeDocument/2006/relationships/hyperlink" Target="https://www.sidf.gov.sa/ar/Pages/Home.asp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0" Type="http://schemas.openxmlformats.org/officeDocument/2006/relationships/image" Target="../media/image5.png"/><Relationship Id="rId4" Type="http://schemas.openxmlformats.org/officeDocument/2006/relationships/image" Target="../media/image15.png"/><Relationship Id="rId9" Type="http://schemas.openxmlformats.org/officeDocument/2006/relationships/hyperlink" Target="https://www.sidf.gov.sa/ar/MediaCenter/Pages/Know.aspx" TargetMode="External"/><Relationship Id="rId14" Type="http://schemas.openxmlformats.org/officeDocument/2006/relationships/hyperlink" Target="https://asalmeelby.me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hyperlink" Target="https://dga.gov.sa/" TargetMode="External"/><Relationship Id="rId12" Type="http://schemas.openxmlformats.org/officeDocument/2006/relationships/hyperlink" Target="https://asalmeelby.m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21.png"/><Relationship Id="rId5" Type="http://schemas.openxmlformats.org/officeDocument/2006/relationships/image" Target="../media/image8.png"/><Relationship Id="rId10" Type="http://schemas.openxmlformats.org/officeDocument/2006/relationships/hyperlink" Target="https://dga.gov.sa/programs/govtech/radar/?pg=welcome" TargetMode="External"/><Relationship Id="rId4" Type="http://schemas.openxmlformats.org/officeDocument/2006/relationships/image" Target="../media/image4.sv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hyperlink" Target="https://asalmeelby.me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asalmeelby.me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sv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salmeelby.me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24.png"/><Relationship Id="rId4" Type="http://schemas.openxmlformats.org/officeDocument/2006/relationships/image" Target="../media/image4.sv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svg"/><Relationship Id="rId9" Type="http://schemas.openxmlformats.org/officeDocument/2006/relationships/hyperlink" Target="https://asalmeelby.me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almeelby.me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almeelby.me/" TargetMode="External"/><Relationship Id="rId11" Type="http://schemas.openxmlformats.org/officeDocument/2006/relationships/image" Target="../media/image28.png"/><Relationship Id="rId5" Type="http://schemas.openxmlformats.org/officeDocument/2006/relationships/image" Target="../media/image10.png"/><Relationship Id="rId10" Type="http://schemas.openxmlformats.org/officeDocument/2006/relationships/image" Target="../media/image27.png"/><Relationship Id="rId4" Type="http://schemas.openxmlformats.org/officeDocument/2006/relationships/image" Target="../media/image9.png"/><Relationship Id="rId9" Type="http://schemas.openxmlformats.org/officeDocument/2006/relationships/hyperlink" Target="https://www.microsoft.com/en-sa/hololens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almeelby.me/" TargetMode="External"/><Relationship Id="rId11" Type="http://schemas.openxmlformats.org/officeDocument/2006/relationships/hyperlink" Target="https://www.apple.com/apple-vision-pro/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29.png"/><Relationship Id="rId4" Type="http://schemas.openxmlformats.org/officeDocument/2006/relationships/image" Target="../media/image9.png"/><Relationship Id="rId9" Type="http://schemas.openxmlformats.org/officeDocument/2006/relationships/hyperlink" Target="https://www.apple.com/sa-ar/augmented-reality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almeelby.me/" TargetMode="External"/><Relationship Id="rId11" Type="http://schemas.openxmlformats.org/officeDocument/2006/relationships/image" Target="../media/image32.png"/><Relationship Id="rId5" Type="http://schemas.openxmlformats.org/officeDocument/2006/relationships/image" Target="../media/image10.png"/><Relationship Id="rId10" Type="http://schemas.openxmlformats.org/officeDocument/2006/relationships/image" Target="../media/image31.png"/><Relationship Id="rId4" Type="http://schemas.openxmlformats.org/officeDocument/2006/relationships/image" Target="../media/image9.png"/><Relationship Id="rId9" Type="http://schemas.openxmlformats.org/officeDocument/2006/relationships/hyperlink" Target="https://arvr.google.com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almeelby.me/" TargetMode="External"/><Relationship Id="rId11" Type="http://schemas.openxmlformats.org/officeDocument/2006/relationships/image" Target="../media/image34.png"/><Relationship Id="rId5" Type="http://schemas.openxmlformats.org/officeDocument/2006/relationships/image" Target="../media/image10.png"/><Relationship Id="rId10" Type="http://schemas.openxmlformats.org/officeDocument/2006/relationships/hyperlink" Target="https://forwork.meta.com/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hyperlink" Target="https://asalmeelby.me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hyperlink" Target="https://www.youtube.com/watch?v=_X_E_Kg9roE" TargetMode="External"/><Relationship Id="rId10" Type="http://schemas.openxmlformats.org/officeDocument/2006/relationships/hyperlink" Target="https://asalmeelby.me/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almeelby.me/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35.png"/><Relationship Id="rId4" Type="http://schemas.openxmlformats.org/officeDocument/2006/relationships/image" Target="../media/image9.png"/><Relationship Id="rId9" Type="http://schemas.openxmlformats.org/officeDocument/2006/relationships/hyperlink" Target="https://vr.qurancomplex.gov.sa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hyperlink" Target="https://www.mozaweb.com/ar/mozaik3D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almeelby.me/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4.sv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ir.canterbury.ac.nz/bitstream/handle/10092/15494/ar-billinghurst-29Mar2015-journal.pdf?sequence=2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hyperlink" Target="https://asalmeelby.me/" TargetMode="External"/><Relationship Id="rId5" Type="http://schemas.openxmlformats.org/officeDocument/2006/relationships/image" Target="../media/image8.png"/><Relationship Id="rId10" Type="http://schemas.openxmlformats.org/officeDocument/2006/relationships/image" Target="../media/image38.png"/><Relationship Id="rId4" Type="http://schemas.openxmlformats.org/officeDocument/2006/relationships/image" Target="../media/image4.svg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edutec4all.medu.sa/?p=14138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hyperlink" Target="https://asalmeelby.me/" TargetMode="External"/><Relationship Id="rId4" Type="http://schemas.openxmlformats.org/officeDocument/2006/relationships/image" Target="../media/image4.svg"/><Relationship Id="rId9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l4B63Jj9bc&amp;ab_channel=GoogleSaudiCommunity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hyperlink" Target="https://asalmeelby.me/" TargetMode="External"/><Relationship Id="rId4" Type="http://schemas.openxmlformats.org/officeDocument/2006/relationships/image" Target="../media/image4.svg"/><Relationship Id="rId9" Type="http://schemas.openxmlformats.org/officeDocument/2006/relationships/image" Target="../media/image40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8mBlMKVATZI&amp;ab_channel=%D9%85%D8%A8%D8%A7%D8%AF%D8%B1%D8%A9%D8%A7%D9%84%D8%B9%D8%B7%D8%A7%D8%A1%D8%A7%D9%84%D8%B1%D9%82%D9%85%D9%8A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hyperlink" Target="https://asalmeelby.me/" TargetMode="External"/><Relationship Id="rId4" Type="http://schemas.openxmlformats.org/officeDocument/2006/relationships/image" Target="../media/image4.svg"/><Relationship Id="rId9" Type="http://schemas.openxmlformats.org/officeDocument/2006/relationships/image" Target="../media/image41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.png"/><Relationship Id="rId7" Type="http://schemas.openxmlformats.org/officeDocument/2006/relationships/hyperlink" Target="https://www.facebook.com/watch/live/?v=417071653039754&amp;ref=watch_permalink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almeelby.me/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4.sv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almeelby.me/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44.png"/><Relationship Id="rId4" Type="http://schemas.openxmlformats.org/officeDocument/2006/relationships/image" Target="../media/image9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asalmeelby.me/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hyperlink" Target="https://t.me/Almeelby" TargetMode="External"/><Relationship Id="rId5" Type="http://schemas.openxmlformats.org/officeDocument/2006/relationships/image" Target="../media/image4.svg"/><Relationship Id="rId10" Type="http://schemas.openxmlformats.org/officeDocument/2006/relationships/hyperlink" Target="https://www.youtube.com/c/Galmeelby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twitter.com/almeelb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265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B7BB70-57A5-797D-6CCE-BDC8E28859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45" t="28624" r="25734" b="24355"/>
          <a:stretch/>
        </p:blipFill>
        <p:spPr>
          <a:xfrm>
            <a:off x="0" y="0"/>
            <a:ext cx="9143999" cy="5143499"/>
          </a:xfrm>
          <a:prstGeom prst="rect">
            <a:avLst/>
          </a:prstGeom>
        </p:spPr>
      </p:pic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180109" y="2571749"/>
            <a:ext cx="7356763" cy="9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قوة تأثير التقنيات الناشئة، الواقع المعزز والواقع الافتراضي أنموذجاً</a:t>
            </a:r>
            <a:endParaRPr sz="4000" b="1" dirty="0">
              <a:solidFill>
                <a:schemeClr val="lt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7275" y="2734325"/>
            <a:ext cx="5336702" cy="285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CAB3A71-D364-3DE0-2955-0C938EE0F6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473" t="22652" r="53657" b="41505"/>
          <a:stretch/>
        </p:blipFill>
        <p:spPr>
          <a:xfrm flipH="1" flipV="1">
            <a:off x="-22123" y="-51713"/>
            <a:ext cx="3386587" cy="5209961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B660481-744C-908E-7C61-DCE341227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9" y="186791"/>
            <a:ext cx="1636760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DEC2B922-5CF8-169A-DD2F-D2BE01551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43" y="259846"/>
            <a:ext cx="1201701" cy="4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5454DB-895D-C673-BFA4-6A5C54F2F76E}"/>
              </a:ext>
            </a:extLst>
          </p:cNvPr>
          <p:cNvCxnSpPr/>
          <p:nvPr/>
        </p:nvCxnSpPr>
        <p:spPr>
          <a:xfrm>
            <a:off x="2057746" y="268922"/>
            <a:ext cx="0" cy="4980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 1">
            <a:hlinkClick r:id="rId9"/>
            <a:extLst>
              <a:ext uri="{FF2B5EF4-FFF2-40B4-BE49-F238E27FC236}">
                <a16:creationId xmlns:a16="http://schemas.microsoft.com/office/drawing/2014/main" id="{EAC2E6E6-80AE-64C3-737C-FC17CB08C0AC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 rot="7347668">
            <a:off x="-1584188" y="3374846"/>
            <a:ext cx="3801930" cy="3566801"/>
          </a:xfrm>
          <a:prstGeom prst="blockArc">
            <a:avLst>
              <a:gd name="adj1" fmla="val 3417565"/>
              <a:gd name="adj2" fmla="val 2425723"/>
              <a:gd name="adj3" fmla="val 13058"/>
            </a:avLst>
          </a:prstGeom>
          <a:solidFill>
            <a:srgbClr val="00B0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7550" y="1180567"/>
            <a:ext cx="3367800" cy="336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/>
          <p:nvPr/>
        </p:nvSpPr>
        <p:spPr>
          <a:xfrm>
            <a:off x="7589875" y="1649550"/>
            <a:ext cx="668700" cy="668700"/>
          </a:xfrm>
          <a:prstGeom prst="ellipse">
            <a:avLst/>
          </a:prstGeom>
          <a:solidFill>
            <a:srgbClr val="0E18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E1832"/>
              </a:solidFill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7589875" y="2962700"/>
            <a:ext cx="668700" cy="668700"/>
          </a:xfrm>
          <a:prstGeom prst="ellipse">
            <a:avLst/>
          </a:prstGeom>
          <a:solidFill>
            <a:srgbClr val="0E18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E1832"/>
              </a:solidFill>
            </a:endParaRPr>
          </a:p>
        </p:txBody>
      </p:sp>
      <p:sp>
        <p:nvSpPr>
          <p:cNvPr id="121" name="Google Shape;121;p19"/>
          <p:cNvSpPr txBox="1">
            <a:spLocks noGrp="1"/>
          </p:cNvSpPr>
          <p:nvPr>
            <p:ph type="title" idx="4294967295"/>
          </p:nvPr>
        </p:nvSpPr>
        <p:spPr>
          <a:xfrm>
            <a:off x="7716475" y="1744650"/>
            <a:ext cx="4155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" sz="2400" b="1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1</a:t>
            </a:r>
            <a:endParaRPr sz="2400" b="1">
              <a:solidFill>
                <a:schemeClr val="lt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sp>
        <p:nvSpPr>
          <p:cNvPr id="122" name="Google Shape;122;p19"/>
          <p:cNvSpPr txBox="1">
            <a:spLocks noGrp="1"/>
          </p:cNvSpPr>
          <p:nvPr>
            <p:ph type="title" idx="4294967295"/>
          </p:nvPr>
        </p:nvSpPr>
        <p:spPr>
          <a:xfrm>
            <a:off x="7716475" y="3057800"/>
            <a:ext cx="4155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" sz="2400" b="1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2</a:t>
            </a:r>
            <a:endParaRPr sz="2400" b="1">
              <a:solidFill>
                <a:schemeClr val="lt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sp>
        <p:nvSpPr>
          <p:cNvPr id="123" name="Google Shape;123;p19"/>
          <p:cNvSpPr/>
          <p:nvPr/>
        </p:nvSpPr>
        <p:spPr>
          <a:xfrm>
            <a:off x="4126988" y="1649550"/>
            <a:ext cx="668700" cy="668700"/>
          </a:xfrm>
          <a:prstGeom prst="ellipse">
            <a:avLst/>
          </a:prstGeom>
          <a:solidFill>
            <a:srgbClr val="0E18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E1832"/>
              </a:solidFill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4126988" y="2962700"/>
            <a:ext cx="668700" cy="668700"/>
          </a:xfrm>
          <a:prstGeom prst="ellipse">
            <a:avLst/>
          </a:prstGeom>
          <a:solidFill>
            <a:srgbClr val="0E18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E1832"/>
              </a:solidFill>
            </a:endParaRPr>
          </a:p>
        </p:txBody>
      </p:sp>
      <p:sp>
        <p:nvSpPr>
          <p:cNvPr id="125" name="Google Shape;125;p19"/>
          <p:cNvSpPr txBox="1">
            <a:spLocks noGrp="1"/>
          </p:cNvSpPr>
          <p:nvPr>
            <p:ph type="title" idx="4294967295"/>
          </p:nvPr>
        </p:nvSpPr>
        <p:spPr>
          <a:xfrm>
            <a:off x="4253588" y="1744650"/>
            <a:ext cx="4155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" sz="2400" b="1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3</a:t>
            </a:r>
            <a:endParaRPr sz="2400" b="1">
              <a:solidFill>
                <a:schemeClr val="lt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sp>
        <p:nvSpPr>
          <p:cNvPr id="126" name="Google Shape;126;p19"/>
          <p:cNvSpPr txBox="1">
            <a:spLocks noGrp="1"/>
          </p:cNvSpPr>
          <p:nvPr>
            <p:ph type="title" idx="4294967295"/>
          </p:nvPr>
        </p:nvSpPr>
        <p:spPr>
          <a:xfrm>
            <a:off x="4253588" y="3057800"/>
            <a:ext cx="4155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" sz="2400" b="1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4</a:t>
            </a:r>
            <a:endParaRPr sz="2400" b="1">
              <a:solidFill>
                <a:schemeClr val="lt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4841563" y="1649550"/>
            <a:ext cx="26865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algn="r" rtl="1">
              <a:lnSpc>
                <a:spcPct val="150000"/>
              </a:lnSpc>
              <a:buClr>
                <a:srgbClr val="00B0E2"/>
              </a:buClr>
              <a:buFont typeface="Wingdings" panose="05000000000000000000" pitchFamily="2" charset="2"/>
              <a:buChar char="§"/>
            </a:pPr>
            <a:r>
              <a:rPr lang="ar-SA" sz="1600" dirty="0">
                <a:latin typeface="Changa" panose="00000500000000000000" pitchFamily="2" charset="-78"/>
                <a:cs typeface="Changa" panose="00000500000000000000" pitchFamily="2" charset="-78"/>
              </a:rPr>
              <a:t>مفهوم التقنيات الناشئة.</a:t>
            </a:r>
          </a:p>
        </p:txBody>
      </p:sp>
      <p:sp>
        <p:nvSpPr>
          <p:cNvPr id="128" name="Google Shape;128;p19"/>
          <p:cNvSpPr txBox="1"/>
          <p:nvPr/>
        </p:nvSpPr>
        <p:spPr>
          <a:xfrm>
            <a:off x="1253613" y="1668450"/>
            <a:ext cx="26865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algn="justLow" rtl="1">
              <a:lnSpc>
                <a:spcPct val="150000"/>
              </a:lnSpc>
              <a:buClr>
                <a:srgbClr val="00B0E2"/>
              </a:buClr>
              <a:buFont typeface="Wingdings" panose="05000000000000000000" pitchFamily="2" charset="2"/>
              <a:buChar char="§"/>
            </a:pPr>
            <a:r>
              <a:rPr lang="ar-SA" sz="1600" dirty="0">
                <a:latin typeface="Changa" panose="00000500000000000000" pitchFamily="2" charset="-78"/>
                <a:cs typeface="Changa" panose="00000500000000000000" pitchFamily="2" charset="-78"/>
              </a:rPr>
              <a:t>تأثير التقنيات الناشئة على المجتمع وقطاع الأعمال.</a:t>
            </a:r>
          </a:p>
        </p:txBody>
      </p:sp>
      <p:sp>
        <p:nvSpPr>
          <p:cNvPr id="129" name="Google Shape;129;p19"/>
          <p:cNvSpPr txBox="1"/>
          <p:nvPr/>
        </p:nvSpPr>
        <p:spPr>
          <a:xfrm>
            <a:off x="4841563" y="2953250"/>
            <a:ext cx="26865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algn="justLow" rtl="1">
              <a:lnSpc>
                <a:spcPct val="150000"/>
              </a:lnSpc>
              <a:buClr>
                <a:srgbClr val="00B0E2"/>
              </a:buClr>
              <a:buFont typeface="Wingdings" panose="05000000000000000000" pitchFamily="2" charset="2"/>
              <a:buChar char="§"/>
            </a:pPr>
            <a:r>
              <a:rPr lang="ar-SA" sz="1600" dirty="0">
                <a:latin typeface="Changa" panose="00000500000000000000" pitchFamily="2" charset="-78"/>
                <a:cs typeface="Changa" panose="00000500000000000000" pitchFamily="2" charset="-78"/>
              </a:rPr>
              <a:t>عرض تطبيقات عملية على الواقع المعزز والواقع الافتراضي.</a:t>
            </a:r>
          </a:p>
        </p:txBody>
      </p:sp>
      <p:sp>
        <p:nvSpPr>
          <p:cNvPr id="130" name="Google Shape;130;p19"/>
          <p:cNvSpPr txBox="1"/>
          <p:nvPr/>
        </p:nvSpPr>
        <p:spPr>
          <a:xfrm>
            <a:off x="1253613" y="2972150"/>
            <a:ext cx="26865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algn="justLow" rtl="1">
              <a:lnSpc>
                <a:spcPct val="150000"/>
              </a:lnSpc>
              <a:buClr>
                <a:srgbClr val="00B0E2"/>
              </a:buClr>
              <a:buFont typeface="Wingdings" panose="05000000000000000000" pitchFamily="2" charset="2"/>
              <a:buChar char="§"/>
            </a:pPr>
            <a:r>
              <a:rPr lang="ar-SA" sz="1600" dirty="0">
                <a:latin typeface="Changa" panose="00000500000000000000" pitchFamily="2" charset="-78"/>
                <a:cs typeface="Changa" panose="00000500000000000000" pitchFamily="2" charset="-78"/>
              </a:rPr>
              <a:t>تاريخ تطور وتأثير تقنيات الواقع المعزز والواقع الافتراضي على قطاع التعليم.</a:t>
            </a:r>
          </a:p>
        </p:txBody>
      </p:sp>
      <p:sp>
        <p:nvSpPr>
          <p:cNvPr id="131" name="Google Shape;131;p19"/>
          <p:cNvSpPr/>
          <p:nvPr/>
        </p:nvSpPr>
        <p:spPr>
          <a:xfrm>
            <a:off x="-753750" y="3930550"/>
            <a:ext cx="2260200" cy="2169900"/>
          </a:xfrm>
          <a:prstGeom prst="ellipse">
            <a:avLst/>
          </a:prstGeom>
          <a:noFill/>
          <a:ln w="114300" cap="flat" cmpd="sng">
            <a:solidFill>
              <a:srgbClr val="00B0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32060B5-2DFC-22E9-A1D9-AE2D0BF88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7CCEA53-B8FB-F582-E804-A4EB09048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22EA278-9957-E6A2-995E-9CA044977106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36;p20">
            <a:extLst>
              <a:ext uri="{FF2B5EF4-FFF2-40B4-BE49-F238E27FC236}">
                <a16:creationId xmlns:a16="http://schemas.microsoft.com/office/drawing/2014/main" id="{44296EAD-49AE-BCA7-F29C-DDEEF39BC802}"/>
              </a:ext>
            </a:extLst>
          </p:cNvPr>
          <p:cNvSpPr/>
          <p:nvPr/>
        </p:nvSpPr>
        <p:spPr>
          <a:xfrm>
            <a:off x="5568492" y="0"/>
            <a:ext cx="2388265" cy="295200"/>
          </a:xfrm>
          <a:prstGeom prst="rect">
            <a:avLst/>
          </a:prstGeom>
          <a:solidFill>
            <a:srgbClr val="00B0E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37;p20">
            <a:extLst>
              <a:ext uri="{FF2B5EF4-FFF2-40B4-BE49-F238E27FC236}">
                <a16:creationId xmlns:a16="http://schemas.microsoft.com/office/drawing/2014/main" id="{17AE054B-02EC-EADD-6F4F-9DF7F6912975}"/>
              </a:ext>
            </a:extLst>
          </p:cNvPr>
          <p:cNvSpPr txBox="1">
            <a:spLocks/>
          </p:cNvSpPr>
          <p:nvPr/>
        </p:nvSpPr>
        <p:spPr>
          <a:xfrm>
            <a:off x="5523982" y="390300"/>
            <a:ext cx="2477284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SA" sz="3200" b="1" dirty="0">
                <a:solidFill>
                  <a:srgbClr val="00B0E2"/>
                </a:solidFill>
                <a:latin typeface="Changa"/>
                <a:cs typeface="Changa"/>
              </a:rPr>
              <a:t>محاور اللقاء:</a:t>
            </a:r>
            <a:endParaRPr lang="ar-SA" sz="3600" b="1" dirty="0">
              <a:solidFill>
                <a:srgbClr val="00B0E2"/>
              </a:solidFill>
              <a:latin typeface="Changa" panose="00000500000000000000" pitchFamily="2" charset="-78"/>
              <a:cs typeface="Changa" panose="00000500000000000000" pitchFamily="2" charset="-78"/>
            </a:endParaRPr>
          </a:p>
        </p:txBody>
      </p:sp>
      <p:sp>
        <p:nvSpPr>
          <p:cNvPr id="5" name="مستطيل 4">
            <a:hlinkClick r:id="rId5"/>
            <a:extLst>
              <a:ext uri="{FF2B5EF4-FFF2-40B4-BE49-F238E27FC236}">
                <a16:creationId xmlns:a16="http://schemas.microsoft.com/office/drawing/2014/main" id="{7DF7FCFE-F17C-C300-9880-8853EA256C96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pic>
        <p:nvPicPr>
          <p:cNvPr id="6" name="صورة 5">
            <a:hlinkClick r:id="rId8"/>
            <a:extLst>
              <a:ext uri="{FF2B5EF4-FFF2-40B4-BE49-F238E27FC236}">
                <a16:creationId xmlns:a16="http://schemas.microsoft.com/office/drawing/2014/main" id="{106FF658-A1F8-0DF3-84C6-329679C6C12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6596" y="765942"/>
            <a:ext cx="5190807" cy="4096432"/>
          </a:xfrm>
          <a:prstGeom prst="rect">
            <a:avLst/>
          </a:prstGeom>
        </p:spPr>
      </p:pic>
      <p:sp>
        <p:nvSpPr>
          <p:cNvPr id="10" name="مستطيل 9">
            <a:hlinkClick r:id="rId10"/>
            <a:extLst>
              <a:ext uri="{FF2B5EF4-FFF2-40B4-BE49-F238E27FC236}">
                <a16:creationId xmlns:a16="http://schemas.microsoft.com/office/drawing/2014/main" id="{AD6017D0-7BA8-E53B-8579-E89318301AE8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862399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0735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09065-8EDE-CA22-0E27-8128B23C53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95" r="46583" b="15193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4">
            <a:alphaModFix amt="43000"/>
            <a:lum bright="70000" contrast="-70000"/>
          </a:blip>
          <a:srcRect l="64444" r="7140"/>
          <a:stretch/>
        </p:blipFill>
        <p:spPr>
          <a:xfrm>
            <a:off x="5757413" y="2735963"/>
            <a:ext cx="4091976" cy="265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1698200" y="2008576"/>
            <a:ext cx="59547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55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مفهوم</a:t>
            </a:r>
            <a:br>
              <a:rPr lang="ar-SA" sz="55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</a:br>
            <a:r>
              <a:rPr lang="ar-SA" sz="55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 التقنيات الناشئة.</a:t>
            </a:r>
          </a:p>
        </p:txBody>
      </p:sp>
      <p:sp>
        <p:nvSpPr>
          <p:cNvPr id="103" name="Google Shape;103;p17"/>
          <p:cNvSpPr/>
          <p:nvPr/>
        </p:nvSpPr>
        <p:spPr>
          <a:xfrm>
            <a:off x="-1412300" y="-2064800"/>
            <a:ext cx="3909600" cy="3909600"/>
          </a:xfrm>
          <a:prstGeom prst="ellipse">
            <a:avLst/>
          </a:prstGeom>
          <a:noFill/>
          <a:ln w="114300" cap="flat" cmpd="sng">
            <a:solidFill>
              <a:srgbClr val="00B0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CE72A76-3E19-60C5-68AD-58C4876CDE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473" t="22652" r="53657" b="41505"/>
          <a:stretch/>
        </p:blipFill>
        <p:spPr>
          <a:xfrm flipV="1">
            <a:off x="5757413" y="-51713"/>
            <a:ext cx="3386587" cy="5209961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DE1DE976-D9EC-DB13-CA84-D134AA993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9" y="186791"/>
            <a:ext cx="1636760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E31C43E3-B638-37D9-CFF5-AAB0C0107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43" y="259846"/>
            <a:ext cx="1201701" cy="4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E44FA8-7FD1-8422-ADF1-28529D716C92}"/>
              </a:ext>
            </a:extLst>
          </p:cNvPr>
          <p:cNvCxnSpPr/>
          <p:nvPr/>
        </p:nvCxnSpPr>
        <p:spPr>
          <a:xfrm>
            <a:off x="2057746" y="268922"/>
            <a:ext cx="0" cy="4980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>
            <a:hlinkClick r:id="rId9"/>
            <a:extLst>
              <a:ext uri="{FF2B5EF4-FFF2-40B4-BE49-F238E27FC236}">
                <a16:creationId xmlns:a16="http://schemas.microsoft.com/office/drawing/2014/main" id="{D2D4898B-1884-87C0-ABCD-E99378944F0E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إطار مؤشر جاهزية تبني التقنيات الناشئة لعام (2024م)">
            <a:extLst>
              <a:ext uri="{FF2B5EF4-FFF2-40B4-BE49-F238E27FC236}">
                <a16:creationId xmlns:a16="http://schemas.microsoft.com/office/drawing/2014/main" id="{A081078D-8BE6-513F-3D41-BE05436C4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327" y="431317"/>
            <a:ext cx="4295125" cy="469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صورة 6">
            <a:hlinkClick r:id="rId8"/>
            <a:extLst>
              <a:ext uri="{FF2B5EF4-FFF2-40B4-BE49-F238E27FC236}">
                <a16:creationId xmlns:a16="http://schemas.microsoft.com/office/drawing/2014/main" id="{DD6FD368-A648-2EDF-3521-BE79BFB155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3542" y="2216198"/>
            <a:ext cx="1839917" cy="564241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9651344-B48A-3160-B888-6E5AA4140289}"/>
              </a:ext>
            </a:extLst>
          </p:cNvPr>
          <p:cNvSpPr txBox="1"/>
          <p:nvPr/>
        </p:nvSpPr>
        <p:spPr>
          <a:xfrm>
            <a:off x="5881255" y="3213988"/>
            <a:ext cx="2232204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Low" rtl="1">
              <a:lnSpc>
                <a:spcPct val="150000"/>
              </a:lnSpc>
              <a:spcAft>
                <a:spcPts val="600"/>
              </a:spcAft>
              <a:buClr>
                <a:srgbClr val="00B0E2"/>
              </a:buClr>
              <a:buFont typeface="Wingdings" panose="05000000000000000000" pitchFamily="2" charset="2"/>
              <a:buChar char="q"/>
            </a:pPr>
            <a:r>
              <a:rPr lang="ar-SA" sz="1600" dirty="0">
                <a:latin typeface="Changa" panose="00000500000000000000" pitchFamily="2" charset="-78"/>
                <a:cs typeface="Changa" panose="00000500000000000000" pitchFamily="2" charset="-78"/>
                <a:hlinkClick r:id="rId11"/>
              </a:rPr>
              <a:t>مؤشر جاهزية تبني التقنيات الناشئة</a:t>
            </a:r>
            <a:endParaRPr lang="ar-SA" sz="1600" dirty="0">
              <a:latin typeface="Changa" panose="00000500000000000000" pitchFamily="2" charset="-78"/>
              <a:cs typeface="Changa" panose="00000500000000000000" pitchFamily="2" charset="-78"/>
            </a:endParaRPr>
          </a:p>
          <a:p>
            <a:pPr marL="285750" indent="-285750" algn="justLow" rtl="1">
              <a:lnSpc>
                <a:spcPct val="150000"/>
              </a:lnSpc>
              <a:spcAft>
                <a:spcPts val="600"/>
              </a:spcAft>
              <a:buClr>
                <a:srgbClr val="00B0E2"/>
              </a:buClr>
              <a:buFont typeface="Wingdings" panose="05000000000000000000" pitchFamily="2" charset="2"/>
              <a:buChar char="q"/>
            </a:pPr>
            <a:r>
              <a:rPr lang="ar-SA" sz="1600" dirty="0">
                <a:latin typeface="Changa" panose="00000500000000000000" pitchFamily="2" charset="-78"/>
                <a:cs typeface="Changa" panose="00000500000000000000" pitchFamily="2" charset="-78"/>
                <a:hlinkClick r:id="rId12"/>
              </a:rPr>
              <a:t>برنامج </a:t>
            </a:r>
            <a:r>
              <a:rPr lang="en-US" sz="1600" dirty="0" err="1">
                <a:latin typeface="Changa" panose="00000500000000000000" pitchFamily="2" charset="-78"/>
                <a:cs typeface="Changa" panose="00000500000000000000" pitchFamily="2" charset="-78"/>
                <a:hlinkClick r:id="rId12"/>
              </a:rPr>
              <a:t>GovTech</a:t>
            </a:r>
            <a:endParaRPr lang="ar-SA" sz="1600" dirty="0">
              <a:latin typeface="Changa" panose="00000500000000000000" pitchFamily="2" charset="-78"/>
              <a:cs typeface="Changa" panose="00000500000000000000" pitchFamily="2" charset="-78"/>
            </a:endParaRPr>
          </a:p>
        </p:txBody>
      </p:sp>
      <p:sp>
        <p:nvSpPr>
          <p:cNvPr id="14" name="مستطيل 13">
            <a:hlinkClick r:id="rId13"/>
            <a:extLst>
              <a:ext uri="{FF2B5EF4-FFF2-40B4-BE49-F238E27FC236}">
                <a16:creationId xmlns:a16="http://schemas.microsoft.com/office/drawing/2014/main" id="{FCB806D6-4680-7520-5212-AFA36AA6BDD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413768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0735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09065-8EDE-CA22-0E27-8128B23C53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95" r="46583" b="15193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4">
            <a:alphaModFix amt="43000"/>
            <a:lum bright="70000" contrast="-70000"/>
          </a:blip>
          <a:srcRect l="64444" r="7140"/>
          <a:stretch/>
        </p:blipFill>
        <p:spPr>
          <a:xfrm>
            <a:off x="5757413" y="2735963"/>
            <a:ext cx="4091976" cy="265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682129" y="2104647"/>
            <a:ext cx="7121272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8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تأثير التقنيات الناشئة على المجتمع وقطاع الأعمال.</a:t>
            </a:r>
          </a:p>
        </p:txBody>
      </p:sp>
      <p:sp>
        <p:nvSpPr>
          <p:cNvPr id="103" name="Google Shape;103;p17"/>
          <p:cNvSpPr/>
          <p:nvPr/>
        </p:nvSpPr>
        <p:spPr>
          <a:xfrm>
            <a:off x="-1412300" y="-2064800"/>
            <a:ext cx="3909600" cy="3909600"/>
          </a:xfrm>
          <a:prstGeom prst="ellipse">
            <a:avLst/>
          </a:prstGeom>
          <a:noFill/>
          <a:ln w="114300" cap="flat" cmpd="sng">
            <a:solidFill>
              <a:srgbClr val="00B0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CE72A76-3E19-60C5-68AD-58C4876CDE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473" t="22652" r="53657" b="41505"/>
          <a:stretch/>
        </p:blipFill>
        <p:spPr>
          <a:xfrm flipV="1">
            <a:off x="5757413" y="-51713"/>
            <a:ext cx="3386587" cy="5209961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DE1DE976-D9EC-DB13-CA84-D134AA993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9" y="186791"/>
            <a:ext cx="1636760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E31C43E3-B638-37D9-CFF5-AAB0C0107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43" y="259846"/>
            <a:ext cx="1201701" cy="4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E44FA8-7FD1-8422-ADF1-28529D716C92}"/>
              </a:ext>
            </a:extLst>
          </p:cNvPr>
          <p:cNvCxnSpPr/>
          <p:nvPr/>
        </p:nvCxnSpPr>
        <p:spPr>
          <a:xfrm>
            <a:off x="2057746" y="268922"/>
            <a:ext cx="0" cy="4980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>
            <a:hlinkClick r:id="rId9"/>
            <a:extLst>
              <a:ext uri="{FF2B5EF4-FFF2-40B4-BE49-F238E27FC236}">
                <a16:creationId xmlns:a16="http://schemas.microsoft.com/office/drawing/2014/main" id="{D2D4898B-1884-87C0-ABCD-E99378944F0E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454677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A62079-1DBE-B666-CC6F-F6F6412C46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583"/>
          <a:stretch/>
        </p:blipFill>
        <p:spPr>
          <a:xfrm>
            <a:off x="0" y="0"/>
            <a:ext cx="6365250" cy="5143500"/>
          </a:xfrm>
          <a:prstGeom prst="snipRoundRect">
            <a:avLst>
              <a:gd name="adj1" fmla="val 0"/>
              <a:gd name="adj2" fmla="val 50000"/>
            </a:avLst>
          </a:prstGeom>
        </p:spPr>
      </p:pic>
      <p:sp>
        <p:nvSpPr>
          <p:cNvPr id="69" name="Google Shape;69;p15"/>
          <p:cNvSpPr txBox="1">
            <a:spLocks noGrp="1"/>
          </p:cNvSpPr>
          <p:nvPr>
            <p:ph type="title" idx="4294967295"/>
          </p:nvPr>
        </p:nvSpPr>
        <p:spPr>
          <a:xfrm>
            <a:off x="5110437" y="605359"/>
            <a:ext cx="3609175" cy="7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dirty="0">
                <a:solidFill>
                  <a:srgbClr val="00B0E2"/>
                </a:solidFill>
                <a:latin typeface="Changa"/>
                <a:ea typeface="Changa"/>
                <a:cs typeface="Changa"/>
                <a:sym typeface="Changa"/>
              </a:rPr>
              <a:t>الثورات الصناعية</a:t>
            </a:r>
          </a:p>
        </p:txBody>
      </p:sp>
      <p:grpSp>
        <p:nvGrpSpPr>
          <p:cNvPr id="71" name="Google Shape;71;p15"/>
          <p:cNvGrpSpPr/>
          <p:nvPr/>
        </p:nvGrpSpPr>
        <p:grpSpPr>
          <a:xfrm rot="10800000">
            <a:off x="76200" y="4459825"/>
            <a:ext cx="2863855" cy="598688"/>
            <a:chOff x="5423122" y="1529102"/>
            <a:chExt cx="3939277" cy="841800"/>
          </a:xfrm>
        </p:grpSpPr>
        <p:pic>
          <p:nvPicPr>
            <p:cNvPr id="72" name="Google Shape;72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423122" y="1649200"/>
              <a:ext cx="696127" cy="637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03721" y="1688477"/>
              <a:ext cx="571489" cy="523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662404" y="1529102"/>
              <a:ext cx="919769" cy="841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1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545663" y="1613656"/>
              <a:ext cx="816737" cy="747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859692" y="1613654"/>
              <a:ext cx="734979" cy="6726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" name="Google Shape;77;p15">
            <a:hlinkClick r:id="rId9"/>
          </p:cNvPr>
          <p:cNvSpPr txBox="1"/>
          <p:nvPr/>
        </p:nvSpPr>
        <p:spPr>
          <a:xfrm>
            <a:off x="819419" y="1453975"/>
            <a:ext cx="3229101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6000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هل تعلم- الثورات الصناعية؟</a:t>
            </a:r>
            <a:endParaRPr sz="6000" dirty="0">
              <a:solidFill>
                <a:schemeClr val="lt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5540575" y="1808575"/>
            <a:ext cx="2748900" cy="26514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C26159D4-4E87-94A2-5829-02C4B4DA5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9" y="186791"/>
            <a:ext cx="1636760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82039F76-6291-92ED-5E41-0C58C631E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43" y="259846"/>
            <a:ext cx="1201701" cy="4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7C8F689-0F54-73BC-2E29-85818B5CCDD1}"/>
              </a:ext>
            </a:extLst>
          </p:cNvPr>
          <p:cNvCxnSpPr/>
          <p:nvPr/>
        </p:nvCxnSpPr>
        <p:spPr>
          <a:xfrm>
            <a:off x="2057746" y="268922"/>
            <a:ext cx="0" cy="4980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صورة 6">
            <a:hlinkClick r:id="rId12"/>
            <a:extLst>
              <a:ext uri="{FF2B5EF4-FFF2-40B4-BE49-F238E27FC236}">
                <a16:creationId xmlns:a16="http://schemas.microsoft.com/office/drawing/2014/main" id="{5C3CCEFF-C1C6-AAB4-6B65-D16E9A3E92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137" y="2205110"/>
            <a:ext cx="2477773" cy="1858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مستطيل 7">
            <a:hlinkClick r:id="rId14"/>
            <a:extLst>
              <a:ext uri="{FF2B5EF4-FFF2-40B4-BE49-F238E27FC236}">
                <a16:creationId xmlns:a16="http://schemas.microsoft.com/office/drawing/2014/main" id="{47F4813C-683E-EC44-2190-424404E0A4B9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صورة 6">
            <a:hlinkClick r:id="rId7"/>
            <a:extLst>
              <a:ext uri="{FF2B5EF4-FFF2-40B4-BE49-F238E27FC236}">
                <a16:creationId xmlns:a16="http://schemas.microsoft.com/office/drawing/2014/main" id="{DD6FD368-A648-2EDF-3521-BE79BFB15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0761" y="2468379"/>
            <a:ext cx="1839917" cy="564241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9651344-B48A-3160-B888-6E5AA4140289}"/>
              </a:ext>
            </a:extLst>
          </p:cNvPr>
          <p:cNvSpPr txBox="1"/>
          <p:nvPr/>
        </p:nvSpPr>
        <p:spPr>
          <a:xfrm>
            <a:off x="5098474" y="3178879"/>
            <a:ext cx="223220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Low" rtl="1">
              <a:lnSpc>
                <a:spcPct val="150000"/>
              </a:lnSpc>
              <a:spcAft>
                <a:spcPts val="600"/>
              </a:spcAft>
              <a:buClr>
                <a:srgbClr val="00B0E2"/>
              </a:buClr>
              <a:buFont typeface="Wingdings" panose="05000000000000000000" pitchFamily="2" charset="2"/>
              <a:buChar char="q"/>
            </a:pPr>
            <a:r>
              <a:rPr lang="ar-SA" sz="1600" dirty="0">
                <a:latin typeface="Changa" panose="00000500000000000000" pitchFamily="2" charset="-78"/>
                <a:cs typeface="Changa" panose="00000500000000000000" pitchFamily="2" charset="-78"/>
                <a:hlinkClick r:id="rId10"/>
              </a:rPr>
              <a:t>رادار التقنيات الناشئة</a:t>
            </a:r>
            <a:endParaRPr lang="ar-SA" sz="1600" dirty="0">
              <a:latin typeface="Changa" panose="00000500000000000000" pitchFamily="2" charset="-78"/>
              <a:cs typeface="Changa" panose="00000500000000000000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002E3A88-B6D6-0C49-94A7-E0976E0222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565" y="818732"/>
            <a:ext cx="4468761" cy="3988357"/>
          </a:xfrm>
          <a:prstGeom prst="rect">
            <a:avLst/>
          </a:prstGeom>
          <a:ln>
            <a:solidFill>
              <a:srgbClr val="00B0E2"/>
            </a:solidFill>
          </a:ln>
        </p:spPr>
      </p:pic>
      <p:sp>
        <p:nvSpPr>
          <p:cNvPr id="10" name="مستطيل 9">
            <a:hlinkClick r:id="rId12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1125546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0735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09065-8EDE-CA22-0E27-8128B23C53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95" r="46583" b="15193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4">
            <a:alphaModFix amt="43000"/>
            <a:lum bright="70000" contrast="-70000"/>
          </a:blip>
          <a:srcRect l="64444" r="7140"/>
          <a:stretch/>
        </p:blipFill>
        <p:spPr>
          <a:xfrm>
            <a:off x="5757413" y="2735963"/>
            <a:ext cx="4091976" cy="265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682129" y="2104647"/>
            <a:ext cx="7121272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8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عرض تطبيقات عملية على الواقع المعزز والواقع الافتراضي.</a:t>
            </a:r>
          </a:p>
        </p:txBody>
      </p:sp>
      <p:sp>
        <p:nvSpPr>
          <p:cNvPr id="103" name="Google Shape;103;p17"/>
          <p:cNvSpPr/>
          <p:nvPr/>
        </p:nvSpPr>
        <p:spPr>
          <a:xfrm>
            <a:off x="-1412300" y="-2064800"/>
            <a:ext cx="3909600" cy="3909600"/>
          </a:xfrm>
          <a:prstGeom prst="ellipse">
            <a:avLst/>
          </a:prstGeom>
          <a:noFill/>
          <a:ln w="114300" cap="flat" cmpd="sng">
            <a:solidFill>
              <a:srgbClr val="00B0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CE72A76-3E19-60C5-68AD-58C4876CDE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473" t="22652" r="53657" b="41505"/>
          <a:stretch/>
        </p:blipFill>
        <p:spPr>
          <a:xfrm flipV="1">
            <a:off x="5757413" y="-51713"/>
            <a:ext cx="3386587" cy="5209961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DE1DE976-D9EC-DB13-CA84-D134AA993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9" y="186791"/>
            <a:ext cx="1636760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E31C43E3-B638-37D9-CFF5-AAB0C0107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43" y="259846"/>
            <a:ext cx="1201701" cy="4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E44FA8-7FD1-8422-ADF1-28529D716C92}"/>
              </a:ext>
            </a:extLst>
          </p:cNvPr>
          <p:cNvCxnSpPr/>
          <p:nvPr/>
        </p:nvCxnSpPr>
        <p:spPr>
          <a:xfrm>
            <a:off x="2057746" y="268922"/>
            <a:ext cx="0" cy="4980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>
            <a:hlinkClick r:id="rId9"/>
            <a:extLst>
              <a:ext uri="{FF2B5EF4-FFF2-40B4-BE49-F238E27FC236}">
                <a16:creationId xmlns:a16="http://schemas.microsoft.com/office/drawing/2014/main" id="{D2D4898B-1884-87C0-ABCD-E99378944F0E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2929332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8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393120A-421B-2F80-886C-3204D92428E0}"/>
              </a:ext>
            </a:extLst>
          </p:cNvPr>
          <p:cNvSpPr txBox="1"/>
          <p:nvPr/>
        </p:nvSpPr>
        <p:spPr>
          <a:xfrm>
            <a:off x="769446" y="2841220"/>
            <a:ext cx="7354386" cy="190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>
                <a:solidFill>
                  <a:schemeClr val="accent5">
                    <a:lumMod val="50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الواقع المعزز 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AR)</a:t>
            </a:r>
            <a:r>
              <a:rPr lang="ar-SA" sz="2000" dirty="0">
                <a:solidFill>
                  <a:schemeClr val="accent5">
                    <a:lumMod val="50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) - </a:t>
            </a:r>
            <a:r>
              <a:rPr lang="en-US" sz="2000" i="0" dirty="0">
                <a:solidFill>
                  <a:schemeClr val="accent5">
                    <a:lumMod val="50000"/>
                  </a:schemeClr>
                </a:solidFill>
                <a:effectLst/>
                <a:latin typeface="Changa" panose="00000500000000000000" pitchFamily="2" charset="-78"/>
                <a:cs typeface="Changa" panose="00000500000000000000" pitchFamily="2" charset="-78"/>
              </a:rPr>
              <a:t>Augmented Reality</a:t>
            </a:r>
            <a:endParaRPr lang="ar-SA" sz="2000" dirty="0">
              <a:solidFill>
                <a:schemeClr val="accent5">
                  <a:lumMod val="50000"/>
                </a:schemeClr>
              </a:solidFill>
              <a:latin typeface="Changa" panose="00000500000000000000" pitchFamily="2" charset="-78"/>
              <a:cs typeface="Changa" panose="00000500000000000000" pitchFamily="2" charset="-78"/>
            </a:endParaRP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>
                <a:solidFill>
                  <a:schemeClr val="accent5">
                    <a:lumMod val="50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الواقع الافتراضي  (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VR</a:t>
            </a:r>
            <a:r>
              <a:rPr lang="ar-SA" sz="2000" dirty="0">
                <a:solidFill>
                  <a:schemeClr val="accent5">
                    <a:lumMod val="50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) - </a:t>
            </a:r>
            <a:r>
              <a:rPr lang="en-US" sz="2000" i="0" dirty="0">
                <a:solidFill>
                  <a:schemeClr val="accent5">
                    <a:lumMod val="50000"/>
                  </a:schemeClr>
                </a:solidFill>
                <a:effectLst/>
                <a:latin typeface="Changa" panose="00000500000000000000" pitchFamily="2" charset="-78"/>
                <a:cs typeface="Changa" panose="00000500000000000000" pitchFamily="2" charset="-78"/>
              </a:rPr>
              <a:t>Virtual Reality</a:t>
            </a:r>
            <a:endParaRPr lang="ar-SA" sz="2000" dirty="0">
              <a:solidFill>
                <a:schemeClr val="accent5">
                  <a:lumMod val="50000"/>
                </a:schemeClr>
              </a:solidFill>
              <a:latin typeface="Changa" panose="00000500000000000000" pitchFamily="2" charset="-78"/>
              <a:cs typeface="Changa" panose="00000500000000000000" pitchFamily="2" charset="-78"/>
            </a:endParaRP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>
                <a:solidFill>
                  <a:schemeClr val="accent5">
                    <a:lumMod val="50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الواقع المختلط الهجين (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MR</a:t>
            </a:r>
            <a:r>
              <a:rPr lang="ar-SA" sz="2000" dirty="0">
                <a:solidFill>
                  <a:schemeClr val="accent5">
                    <a:lumMod val="50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) –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Mixed Reality</a:t>
            </a:r>
            <a:endParaRPr lang="ar-SA" sz="2000" dirty="0">
              <a:solidFill>
                <a:schemeClr val="accent5">
                  <a:lumMod val="50000"/>
                </a:schemeClr>
              </a:solidFill>
              <a:latin typeface="Changa" panose="00000500000000000000" pitchFamily="2" charset="-78"/>
              <a:cs typeface="Changa" panose="00000500000000000000" pitchFamily="2" charset="-78"/>
            </a:endParaRP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i="0" dirty="0">
                <a:solidFill>
                  <a:schemeClr val="accent5">
                    <a:lumMod val="50000"/>
                  </a:schemeClr>
                </a:solidFill>
                <a:effectLst/>
                <a:latin typeface="Changa" panose="00000500000000000000" pitchFamily="2" charset="-78"/>
                <a:cs typeface="Changa" panose="00000500000000000000" pitchFamily="2" charset="-78"/>
              </a:rPr>
              <a:t>الواقع الممتد (</a:t>
            </a:r>
            <a:r>
              <a:rPr lang="en-US" sz="2000" i="0" dirty="0">
                <a:solidFill>
                  <a:schemeClr val="accent5">
                    <a:lumMod val="50000"/>
                  </a:schemeClr>
                </a:solidFill>
                <a:effectLst/>
                <a:latin typeface="Changa" panose="00000500000000000000" pitchFamily="2" charset="-78"/>
                <a:cs typeface="Changa" panose="00000500000000000000" pitchFamily="2" charset="-78"/>
              </a:rPr>
              <a:t>XR</a:t>
            </a:r>
            <a:r>
              <a:rPr lang="ar-SA" sz="2000" i="0" dirty="0">
                <a:solidFill>
                  <a:schemeClr val="accent5">
                    <a:lumMod val="50000"/>
                  </a:schemeClr>
                </a:solidFill>
                <a:effectLst/>
                <a:latin typeface="Changa" panose="00000500000000000000" pitchFamily="2" charset="-78"/>
                <a:cs typeface="Changa" panose="00000500000000000000" pitchFamily="2" charset="-78"/>
              </a:rPr>
              <a:t>) - </a:t>
            </a:r>
            <a:r>
              <a:rPr lang="en-US" sz="2000" i="0" dirty="0">
                <a:solidFill>
                  <a:schemeClr val="accent5">
                    <a:lumMod val="50000"/>
                  </a:schemeClr>
                </a:solidFill>
                <a:effectLst/>
                <a:latin typeface="Changa" panose="00000500000000000000" pitchFamily="2" charset="-78"/>
                <a:cs typeface="Changa" panose="00000500000000000000" pitchFamily="2" charset="-78"/>
              </a:rPr>
              <a:t>Extended Reality</a:t>
            </a:r>
            <a:endParaRPr lang="ar-SA" sz="2000" i="0" dirty="0">
              <a:solidFill>
                <a:schemeClr val="accent5">
                  <a:lumMod val="50000"/>
                </a:schemeClr>
              </a:solidFill>
              <a:effectLst/>
              <a:latin typeface="Changa" panose="00000500000000000000" pitchFamily="2" charset="-78"/>
              <a:cs typeface="Changa" panose="00000500000000000000" pitchFamily="2" charset="-78"/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848E350D-E5E8-596C-817D-127C716521F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6969" y="893502"/>
            <a:ext cx="5574751" cy="208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30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8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pic>
        <p:nvPicPr>
          <p:cNvPr id="7" name="صورة 6" descr="صورة تحتوي على نص, لقطة شاشة, التصميم&#10;&#10;تم إنشاء الوصف تلقائياً">
            <a:extLst>
              <a:ext uri="{FF2B5EF4-FFF2-40B4-BE49-F238E27FC236}">
                <a16:creationId xmlns:a16="http://schemas.microsoft.com/office/drawing/2014/main" id="{95E317C1-2290-3D09-444E-958B12288DC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95" y="892982"/>
            <a:ext cx="4983310" cy="3965288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48F3B08A-F564-DEA8-A32F-3473E8BD124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0F0F5"/>
              </a:clrFrom>
              <a:clrTo>
                <a:srgbClr val="F0F0F5">
                  <a:alpha val="0"/>
                </a:srgbClr>
              </a:clrTo>
            </a:clrChange>
          </a:blip>
          <a:srcRect l="25275" t="11157" r="22701" b="11013"/>
          <a:stretch/>
        </p:blipFill>
        <p:spPr>
          <a:xfrm>
            <a:off x="5621348" y="1787236"/>
            <a:ext cx="2679202" cy="26499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996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4F1820E-7DF1-0EFE-99B4-DC1F2123CC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32118"/>
          </a:xfrm>
          <a:prstGeom prst="rect">
            <a:avLst/>
          </a:prstGeom>
        </p:spPr>
      </p:pic>
      <p:sp>
        <p:nvSpPr>
          <p:cNvPr id="10" name="مستطيل 9">
            <a:hlinkClick r:id="rId9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4239971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6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93DB5905-A762-4920-C0BA-875D854489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689" y="881664"/>
            <a:ext cx="7238113" cy="407611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48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6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44C9EBEA-787C-FF4F-7DCC-13929C8CE4FB}"/>
              </a:ext>
            </a:extLst>
          </p:cNvPr>
          <p:cNvSpPr txBox="1"/>
          <p:nvPr/>
        </p:nvSpPr>
        <p:spPr>
          <a:xfrm>
            <a:off x="5159065" y="1755758"/>
            <a:ext cx="281535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>
                <a:solidFill>
                  <a:schemeClr val="accent1">
                    <a:lumMod val="75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شركات رائدة بمجال</a:t>
            </a:r>
          </a:p>
          <a:p>
            <a:pPr algn="ctr"/>
            <a:r>
              <a:rPr lang="ar-SA" sz="2400" dirty="0">
                <a:solidFill>
                  <a:schemeClr val="accent1">
                    <a:lumMod val="75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 الواقع المعزز في التعليم</a:t>
            </a:r>
          </a:p>
        </p:txBody>
      </p:sp>
      <p:pic>
        <p:nvPicPr>
          <p:cNvPr id="11" name="صورة 10">
            <a:hlinkClick r:id="rId9"/>
            <a:extLst>
              <a:ext uri="{FF2B5EF4-FFF2-40B4-BE49-F238E27FC236}">
                <a16:creationId xmlns:a16="http://schemas.microsoft.com/office/drawing/2014/main" id="{6115049C-8397-4578-1394-5E95AFDFF1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559" y="1227603"/>
            <a:ext cx="4548014" cy="3188452"/>
          </a:xfrm>
          <a:prstGeom prst="rect">
            <a:avLst/>
          </a:prstGeom>
        </p:spPr>
      </p:pic>
      <p:pic>
        <p:nvPicPr>
          <p:cNvPr id="12" name="صورة 11">
            <a:hlinkClick r:id="rId9"/>
            <a:extLst>
              <a:ext uri="{FF2B5EF4-FFF2-40B4-BE49-F238E27FC236}">
                <a16:creationId xmlns:a16="http://schemas.microsoft.com/office/drawing/2014/main" id="{2219AC89-8B89-727B-0FCB-4942840DFD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95110" y="2772704"/>
            <a:ext cx="2543262" cy="1271631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6FB2289A-0BC8-FEA9-6015-DD89EE7CEC16}"/>
              </a:ext>
            </a:extLst>
          </p:cNvPr>
          <p:cNvSpPr txBox="1"/>
          <p:nvPr/>
        </p:nvSpPr>
        <p:spPr>
          <a:xfrm>
            <a:off x="5159065" y="3780889"/>
            <a:ext cx="29088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spc="300" dirty="0">
                <a:latin typeface="Changa" panose="00000500000000000000" pitchFamily="2" charset="-78"/>
                <a:cs typeface="Changa" panose="00000500000000000000" pitchFamily="2" charset="-78"/>
              </a:rPr>
              <a:t>Microsoft HoloLens 2</a:t>
            </a:r>
            <a:endParaRPr lang="ar-SA" sz="1600" spc="300" dirty="0">
              <a:latin typeface="Changa" panose="00000500000000000000" pitchFamily="2" charset="-78"/>
              <a:cs typeface="Changa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1297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6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44C9EBEA-787C-FF4F-7DCC-13929C8CE4FB}"/>
              </a:ext>
            </a:extLst>
          </p:cNvPr>
          <p:cNvSpPr txBox="1"/>
          <p:nvPr/>
        </p:nvSpPr>
        <p:spPr>
          <a:xfrm>
            <a:off x="5159065" y="1755758"/>
            <a:ext cx="281535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>
                <a:solidFill>
                  <a:schemeClr val="accent1">
                    <a:lumMod val="75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شركات رائدة بمجال</a:t>
            </a:r>
          </a:p>
          <a:p>
            <a:pPr algn="ctr"/>
            <a:r>
              <a:rPr lang="ar-SA" sz="2400" dirty="0">
                <a:solidFill>
                  <a:schemeClr val="accent1">
                    <a:lumMod val="75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 الواقع المعزز في التعليم</a:t>
            </a:r>
          </a:p>
        </p:txBody>
      </p:sp>
      <p:pic>
        <p:nvPicPr>
          <p:cNvPr id="6" name="صورة 5">
            <a:hlinkClick r:id="rId9"/>
            <a:extLst>
              <a:ext uri="{FF2B5EF4-FFF2-40B4-BE49-F238E27FC236}">
                <a16:creationId xmlns:a16="http://schemas.microsoft.com/office/drawing/2014/main" id="{DB4BED9D-05B2-235F-8075-1548321081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5673" y="1258298"/>
            <a:ext cx="4230837" cy="3234657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7" name="صورة 6">
            <a:hlinkClick r:id="rId11"/>
            <a:extLst>
              <a:ext uri="{FF2B5EF4-FFF2-40B4-BE49-F238E27FC236}">
                <a16:creationId xmlns:a16="http://schemas.microsoft.com/office/drawing/2014/main" id="{3F6A2EAC-BBB6-F21F-38B9-C2AE98A64C3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7286" t="25155" r="18961" b="32209"/>
          <a:stretch/>
        </p:blipFill>
        <p:spPr>
          <a:xfrm>
            <a:off x="5285212" y="2948526"/>
            <a:ext cx="2563057" cy="899888"/>
          </a:xfrm>
          <a:prstGeom prst="rect">
            <a:avLst/>
          </a:prstGeom>
        </p:spPr>
      </p:pic>
      <p:sp>
        <p:nvSpPr>
          <p:cNvPr id="13" name="مربع نص 12">
            <a:hlinkClick r:id="rId11"/>
            <a:extLst>
              <a:ext uri="{FF2B5EF4-FFF2-40B4-BE49-F238E27FC236}">
                <a16:creationId xmlns:a16="http://schemas.microsoft.com/office/drawing/2014/main" id="{B422FCD6-7289-D342-DB4C-3F77F64472F0}"/>
              </a:ext>
            </a:extLst>
          </p:cNvPr>
          <p:cNvSpPr txBox="1"/>
          <p:nvPr/>
        </p:nvSpPr>
        <p:spPr>
          <a:xfrm>
            <a:off x="5285212" y="3918022"/>
            <a:ext cx="2563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hanga" panose="00000500000000000000" pitchFamily="2" charset="-78"/>
                <a:cs typeface="Changa" panose="00000500000000000000" pitchFamily="2" charset="-78"/>
              </a:rPr>
              <a:t>Apple Vision Pro</a:t>
            </a:r>
            <a:endParaRPr lang="ar-SA" sz="2400" dirty="0">
              <a:latin typeface="Changa" panose="00000500000000000000" pitchFamily="2" charset="-78"/>
              <a:cs typeface="Changa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0017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6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44C9EBEA-787C-FF4F-7DCC-13929C8CE4FB}"/>
              </a:ext>
            </a:extLst>
          </p:cNvPr>
          <p:cNvSpPr txBox="1"/>
          <p:nvPr/>
        </p:nvSpPr>
        <p:spPr>
          <a:xfrm>
            <a:off x="5159065" y="1755758"/>
            <a:ext cx="281535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>
                <a:solidFill>
                  <a:schemeClr val="accent1">
                    <a:lumMod val="75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شركات رائدة بمجال</a:t>
            </a:r>
          </a:p>
          <a:p>
            <a:pPr algn="ctr"/>
            <a:r>
              <a:rPr lang="ar-SA" sz="2400" dirty="0">
                <a:solidFill>
                  <a:schemeClr val="accent1">
                    <a:lumMod val="75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 الواقع المعزز في التعليم</a:t>
            </a:r>
          </a:p>
        </p:txBody>
      </p:sp>
      <p:pic>
        <p:nvPicPr>
          <p:cNvPr id="11" name="صورة 10">
            <a:hlinkClick r:id="rId9"/>
            <a:extLst>
              <a:ext uri="{FF2B5EF4-FFF2-40B4-BE49-F238E27FC236}">
                <a16:creationId xmlns:a16="http://schemas.microsoft.com/office/drawing/2014/main" id="{15861FE8-20E7-B79B-51E2-314A28F50F6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071" t="30095" r="14642" b="29143"/>
          <a:stretch/>
        </p:blipFill>
        <p:spPr>
          <a:xfrm>
            <a:off x="5321831" y="2956087"/>
            <a:ext cx="2489820" cy="812228"/>
          </a:xfrm>
          <a:prstGeom prst="rect">
            <a:avLst/>
          </a:prstGeom>
        </p:spPr>
      </p:pic>
      <p:pic>
        <p:nvPicPr>
          <p:cNvPr id="12" name="صورة 11">
            <a:hlinkClick r:id="rId9"/>
            <a:extLst>
              <a:ext uri="{FF2B5EF4-FFF2-40B4-BE49-F238E27FC236}">
                <a16:creationId xmlns:a16="http://schemas.microsoft.com/office/drawing/2014/main" id="{A1A3227F-7A3A-8C83-9AC4-5762BD2B2C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2316" y="1126485"/>
            <a:ext cx="4329684" cy="3293893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849996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6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44C9EBEA-787C-FF4F-7DCC-13929C8CE4FB}"/>
              </a:ext>
            </a:extLst>
          </p:cNvPr>
          <p:cNvSpPr txBox="1"/>
          <p:nvPr/>
        </p:nvSpPr>
        <p:spPr>
          <a:xfrm>
            <a:off x="5159065" y="1755758"/>
            <a:ext cx="281535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>
                <a:solidFill>
                  <a:schemeClr val="accent1">
                    <a:lumMod val="75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شركات رائدة بمجال</a:t>
            </a:r>
          </a:p>
          <a:p>
            <a:pPr algn="ctr"/>
            <a:r>
              <a:rPr lang="ar-SA" sz="2400" dirty="0">
                <a:solidFill>
                  <a:schemeClr val="accent1">
                    <a:lumMod val="75000"/>
                  </a:schemeClr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 الواقع الافتراضي</a:t>
            </a:r>
          </a:p>
        </p:txBody>
      </p:sp>
      <p:pic>
        <p:nvPicPr>
          <p:cNvPr id="2050" name="Picture 2" descr="Facebook rebrands itself as Meta as it focuses on VR">
            <a:extLst>
              <a:ext uri="{FF2B5EF4-FFF2-40B4-BE49-F238E27FC236}">
                <a16:creationId xmlns:a16="http://schemas.microsoft.com/office/drawing/2014/main" id="{1B08DDC7-1C72-49B0-2397-565CBC80EF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7" b="28744"/>
          <a:stretch/>
        </p:blipFill>
        <p:spPr bwMode="auto">
          <a:xfrm>
            <a:off x="5159065" y="3138054"/>
            <a:ext cx="2792024" cy="63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صورة 6">
            <a:hlinkClick r:id="rId10"/>
            <a:extLst>
              <a:ext uri="{FF2B5EF4-FFF2-40B4-BE49-F238E27FC236}">
                <a16:creationId xmlns:a16="http://schemas.microsoft.com/office/drawing/2014/main" id="{D1B8581C-2513-B4A2-B75F-5B80B3BD3F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774" y="1575698"/>
            <a:ext cx="4954291" cy="235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51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0735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09065-8EDE-CA22-0E27-8128B23C53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95" r="46583" b="15193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4">
            <a:alphaModFix amt="43000"/>
            <a:lum bright="70000" contrast="-70000"/>
          </a:blip>
          <a:srcRect l="64444" r="7140"/>
          <a:stretch/>
        </p:blipFill>
        <p:spPr>
          <a:xfrm>
            <a:off x="5757413" y="2735963"/>
            <a:ext cx="4091976" cy="265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1701210" y="1622955"/>
            <a:ext cx="5459288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Low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تاريخ تطور وتأثير تقنيات الواقع المعزز والواقع الافتراضي على قطاع التعليم.</a:t>
            </a:r>
          </a:p>
        </p:txBody>
      </p:sp>
      <p:sp>
        <p:nvSpPr>
          <p:cNvPr id="103" name="Google Shape;103;p17"/>
          <p:cNvSpPr/>
          <p:nvPr/>
        </p:nvSpPr>
        <p:spPr>
          <a:xfrm>
            <a:off x="-1412300" y="-2064800"/>
            <a:ext cx="3909600" cy="3909600"/>
          </a:xfrm>
          <a:prstGeom prst="ellipse">
            <a:avLst/>
          </a:prstGeom>
          <a:noFill/>
          <a:ln w="114300" cap="flat" cmpd="sng">
            <a:solidFill>
              <a:srgbClr val="00B0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CE72A76-3E19-60C5-68AD-58C4876CDE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473" t="22652" r="53657" b="41505"/>
          <a:stretch/>
        </p:blipFill>
        <p:spPr>
          <a:xfrm flipV="1">
            <a:off x="5757413" y="-51713"/>
            <a:ext cx="3386587" cy="5209961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DE1DE976-D9EC-DB13-CA84-D134AA993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9" y="186791"/>
            <a:ext cx="1636760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E31C43E3-B638-37D9-CFF5-AAB0C0107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43" y="259846"/>
            <a:ext cx="1201701" cy="4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E44FA8-7FD1-8422-ADF1-28529D716C92}"/>
              </a:ext>
            </a:extLst>
          </p:cNvPr>
          <p:cNvCxnSpPr/>
          <p:nvPr/>
        </p:nvCxnSpPr>
        <p:spPr>
          <a:xfrm>
            <a:off x="2057746" y="268922"/>
            <a:ext cx="0" cy="4980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>
            <a:hlinkClick r:id="rId9"/>
            <a:extLst>
              <a:ext uri="{FF2B5EF4-FFF2-40B4-BE49-F238E27FC236}">
                <a16:creationId xmlns:a16="http://schemas.microsoft.com/office/drawing/2014/main" id="{D2D4898B-1884-87C0-ABCD-E99378944F0E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2270854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0735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09065-8EDE-CA22-0E27-8128B23C53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95" r="46583" b="15193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4">
            <a:alphaModFix amt="43000"/>
            <a:lum bright="70000" contrast="-70000"/>
          </a:blip>
          <a:srcRect l="64444" r="7140"/>
          <a:stretch/>
        </p:blipFill>
        <p:spPr>
          <a:xfrm>
            <a:off x="5757413" y="2735963"/>
            <a:ext cx="4091976" cy="265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>
            <a:hlinkClick r:id="rId5"/>
          </p:cNvPr>
          <p:cNvSpPr txBox="1"/>
          <p:nvPr/>
        </p:nvSpPr>
        <p:spPr>
          <a:xfrm>
            <a:off x="1694122" y="1628003"/>
            <a:ext cx="5459288" cy="2430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Low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1956</a:t>
            </a:r>
            <a:endParaRPr lang="ar-SA" sz="16600" b="1" dirty="0">
              <a:solidFill>
                <a:schemeClr val="lt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-1412300" y="-2064800"/>
            <a:ext cx="3909600" cy="3909600"/>
          </a:xfrm>
          <a:prstGeom prst="ellipse">
            <a:avLst/>
          </a:prstGeom>
          <a:noFill/>
          <a:ln w="114300" cap="flat" cmpd="sng">
            <a:solidFill>
              <a:srgbClr val="00B0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CE72A76-3E19-60C5-68AD-58C4876CDE5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7473" t="22652" r="53657" b="41505"/>
          <a:stretch/>
        </p:blipFill>
        <p:spPr>
          <a:xfrm flipV="1">
            <a:off x="5757413" y="-51713"/>
            <a:ext cx="3386587" cy="5209961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DE1DE976-D9EC-DB13-CA84-D134AA993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9" y="186791"/>
            <a:ext cx="1636760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E31C43E3-B638-37D9-CFF5-AAB0C0107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43" y="259846"/>
            <a:ext cx="1201701" cy="4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E44FA8-7FD1-8422-ADF1-28529D716C92}"/>
              </a:ext>
            </a:extLst>
          </p:cNvPr>
          <p:cNvCxnSpPr/>
          <p:nvPr/>
        </p:nvCxnSpPr>
        <p:spPr>
          <a:xfrm>
            <a:off x="2057746" y="268922"/>
            <a:ext cx="0" cy="4980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>
            <a:hlinkClick r:id="rId10"/>
            <a:extLst>
              <a:ext uri="{FF2B5EF4-FFF2-40B4-BE49-F238E27FC236}">
                <a16:creationId xmlns:a16="http://schemas.microsoft.com/office/drawing/2014/main" id="{D2D4898B-1884-87C0-ABCD-E99378944F0E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294207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6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6" name="صورة 5">
            <a:hlinkClick r:id="rId9"/>
            <a:extLst>
              <a:ext uri="{FF2B5EF4-FFF2-40B4-BE49-F238E27FC236}">
                <a16:creationId xmlns:a16="http://schemas.microsoft.com/office/drawing/2014/main" id="{626A98AE-E35D-A438-7FDD-02CD18D21EF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9824" y="962096"/>
            <a:ext cx="6018326" cy="38270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4877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6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pic>
        <p:nvPicPr>
          <p:cNvPr id="9" name="صورة 8">
            <a:hlinkClick r:id="rId7"/>
            <a:extLst>
              <a:ext uri="{FF2B5EF4-FFF2-40B4-BE49-F238E27FC236}">
                <a16:creationId xmlns:a16="http://schemas.microsoft.com/office/drawing/2014/main" id="{8F96E1FB-BA3A-E6FE-4626-64BC76AB19A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3058" y="1126099"/>
            <a:ext cx="6703252" cy="3979315"/>
          </a:xfrm>
          <a:prstGeom prst="rect">
            <a:avLst/>
          </a:prstGeom>
          <a:ln>
            <a:noFill/>
          </a:ln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45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814DB306-51BC-64C9-E3A9-EC602208BD2A}"/>
              </a:ext>
            </a:extLst>
          </p:cNvPr>
          <p:cNvGrpSpPr/>
          <p:nvPr/>
        </p:nvGrpSpPr>
        <p:grpSpPr>
          <a:xfrm>
            <a:off x="2429492" y="796651"/>
            <a:ext cx="3798128" cy="4346849"/>
            <a:chOff x="3609292" y="888937"/>
            <a:chExt cx="5312780" cy="5969063"/>
          </a:xfrm>
        </p:grpSpPr>
        <p:pic>
          <p:nvPicPr>
            <p:cNvPr id="9" name="صورة 8">
              <a:hlinkClick r:id="rId8"/>
              <a:extLst>
                <a:ext uri="{FF2B5EF4-FFF2-40B4-BE49-F238E27FC236}">
                  <a16:creationId xmlns:a16="http://schemas.microsoft.com/office/drawing/2014/main" id="{A7BC173E-90DB-417A-F0E7-07266D5EA9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2962"/>
            <a:stretch/>
          </p:blipFill>
          <p:spPr>
            <a:xfrm>
              <a:off x="3609292" y="888937"/>
              <a:ext cx="5312780" cy="5969063"/>
            </a:xfrm>
            <a:prstGeom prst="rect">
              <a:avLst/>
            </a:prstGeom>
            <a:ln w="3175">
              <a:solidFill>
                <a:schemeClr val="bg2"/>
              </a:solidFill>
            </a:ln>
          </p:spPr>
        </p:pic>
        <p:pic>
          <p:nvPicPr>
            <p:cNvPr id="11" name="صورة 10">
              <a:hlinkClick r:id="rId8"/>
              <a:extLst>
                <a:ext uri="{FF2B5EF4-FFF2-40B4-BE49-F238E27FC236}">
                  <a16:creationId xmlns:a16="http://schemas.microsoft.com/office/drawing/2014/main" id="{B5A849C8-F053-E3E2-114D-B8E9D670D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82870" y="3648699"/>
              <a:ext cx="4765624" cy="2790602"/>
            </a:xfrm>
            <a:prstGeom prst="rect">
              <a:avLst/>
            </a:prstGeom>
            <a:ln w="3175">
              <a:noFill/>
            </a:ln>
          </p:spPr>
        </p:pic>
      </p:grpSp>
      <p:sp>
        <p:nvSpPr>
          <p:cNvPr id="10" name="مستطيل 9">
            <a:hlinkClick r:id="rId11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3587598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pic>
        <p:nvPicPr>
          <p:cNvPr id="7" name="صورة 6">
            <a:hlinkClick r:id="rId8"/>
            <a:extLst>
              <a:ext uri="{FF2B5EF4-FFF2-40B4-BE49-F238E27FC236}">
                <a16:creationId xmlns:a16="http://schemas.microsoft.com/office/drawing/2014/main" id="{76697534-499F-1947-2A60-7936D4E776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مستطيل 9">
            <a:hlinkClick r:id="rId10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243720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pic>
        <p:nvPicPr>
          <p:cNvPr id="6" name="صورة 5">
            <a:hlinkClick r:id="rId8"/>
            <a:extLst>
              <a:ext uri="{FF2B5EF4-FFF2-40B4-BE49-F238E27FC236}">
                <a16:creationId xmlns:a16="http://schemas.microsoft.com/office/drawing/2014/main" id="{A48F745E-31BC-BE92-0F51-E715BBD3E2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4" y="0"/>
            <a:ext cx="9143999" cy="5143500"/>
          </a:xfrm>
          <a:prstGeom prst="rect">
            <a:avLst/>
          </a:prstGeom>
        </p:spPr>
      </p:pic>
      <p:sp>
        <p:nvSpPr>
          <p:cNvPr id="10" name="مستطيل 9">
            <a:hlinkClick r:id="rId10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1646330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pic>
        <p:nvPicPr>
          <p:cNvPr id="7" name="صورة 6">
            <a:hlinkClick r:id="rId8"/>
            <a:extLst>
              <a:ext uri="{FF2B5EF4-FFF2-40B4-BE49-F238E27FC236}">
                <a16:creationId xmlns:a16="http://schemas.microsoft.com/office/drawing/2014/main" id="{41A4B201-3ED1-F2D0-7E2E-71995B7EE5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10" name="مستطيل 9">
            <a:hlinkClick r:id="rId10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  <p:extLst>
      <p:ext uri="{BB962C8B-B14F-4D97-AF65-F5344CB8AC3E}">
        <p14:creationId xmlns:p14="http://schemas.microsoft.com/office/powerpoint/2010/main" val="5270906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6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944245"/>
            <a:ext cx="9144000" cy="206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pic>
        <p:nvPicPr>
          <p:cNvPr id="15" name="صورة 14">
            <a:hlinkClick r:id="rId7"/>
            <a:extLst>
              <a:ext uri="{FF2B5EF4-FFF2-40B4-BE49-F238E27FC236}">
                <a16:creationId xmlns:a16="http://schemas.microsoft.com/office/drawing/2014/main" id="{77189B5E-EA3D-391B-F2CF-700EF0ED58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165" y="690997"/>
            <a:ext cx="7492633" cy="406028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92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D3F6594-B465-291B-53D8-87C236AA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5" y="185723"/>
            <a:ext cx="1636762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4EBB81-F602-582A-C4F8-9711A8551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19" y="260668"/>
            <a:ext cx="1052131" cy="4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104E51-A7FC-0350-BDCA-470F3C1F6D65}"/>
              </a:ext>
            </a:extLst>
          </p:cNvPr>
          <p:cNvCxnSpPr/>
          <p:nvPr/>
        </p:nvCxnSpPr>
        <p:spPr>
          <a:xfrm>
            <a:off x="1874508" y="226788"/>
            <a:ext cx="0" cy="498088"/>
          </a:xfrm>
          <a:prstGeom prst="line">
            <a:avLst/>
          </a:prstGeom>
          <a:ln w="12700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C62AC08D-1AA2-0F7E-AD0A-E5A031B72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550" y="87090"/>
            <a:ext cx="749878" cy="476617"/>
          </a:xfrm>
          <a:prstGeom prst="rect">
            <a:avLst/>
          </a:prstGeom>
        </p:spPr>
      </p:pic>
      <p:sp>
        <p:nvSpPr>
          <p:cNvPr id="10" name="مستطيل 9">
            <a:hlinkClick r:id="rId6"/>
            <a:extLst>
              <a:ext uri="{FF2B5EF4-FFF2-40B4-BE49-F238E27FC236}">
                <a16:creationId xmlns:a16="http://schemas.microsoft.com/office/drawing/2014/main" id="{20A35D6B-B32D-54C0-3207-F737D391E324}"/>
              </a:ext>
            </a:extLst>
          </p:cNvPr>
          <p:cNvSpPr/>
          <p:nvPr/>
        </p:nvSpPr>
        <p:spPr>
          <a:xfrm>
            <a:off x="0" y="4875991"/>
            <a:ext cx="9144000" cy="2744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CBFF79C-1E03-04C8-CB08-B72B62D55E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7473" t="22652" r="53657" b="41505"/>
          <a:stretch/>
        </p:blipFill>
        <p:spPr>
          <a:xfrm flipV="1">
            <a:off x="4697362" y="-51715"/>
            <a:ext cx="4468761" cy="520996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A72E2D6-520A-86E8-4258-26FD060A665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361" r="-1" b="-1"/>
          <a:stretch/>
        </p:blipFill>
        <p:spPr>
          <a:xfrm>
            <a:off x="1662545" y="0"/>
            <a:ext cx="7481455" cy="4875990"/>
          </a:xfrm>
          <a:custGeom>
            <a:avLst/>
            <a:gdLst/>
            <a:ahLst/>
            <a:cxnLst/>
            <a:rect l="l" t="t" r="r" b="b"/>
            <a:pathLst>
              <a:path w="10522527" h="6858000">
                <a:moveTo>
                  <a:pt x="2882142" y="0"/>
                </a:moveTo>
                <a:lnTo>
                  <a:pt x="10522527" y="0"/>
                </a:lnTo>
                <a:lnTo>
                  <a:pt x="10522527" y="6858000"/>
                </a:lnTo>
                <a:lnTo>
                  <a:pt x="80697" y="6858000"/>
                </a:lnTo>
                <a:lnTo>
                  <a:pt x="37339" y="6516785"/>
                </a:lnTo>
                <a:cubicBezTo>
                  <a:pt x="12648" y="6273664"/>
                  <a:pt x="0" y="6026982"/>
                  <a:pt x="0" y="5777347"/>
                </a:cubicBezTo>
                <a:cubicBezTo>
                  <a:pt x="0" y="3530630"/>
                  <a:pt x="1024495" y="1523197"/>
                  <a:pt x="2631803" y="196728"/>
                </a:cubicBezTo>
                <a:close/>
              </a:path>
            </a:pathLst>
          </a:custGeom>
        </p:spPr>
      </p:pic>
      <p:pic>
        <p:nvPicPr>
          <p:cNvPr id="7" name="Picture 2" descr="يومياتي في رحلة تساؤل - EducQuest">
            <a:extLst>
              <a:ext uri="{FF2B5EF4-FFF2-40B4-BE49-F238E27FC236}">
                <a16:creationId xmlns:a16="http://schemas.microsoft.com/office/drawing/2014/main" id="{486114EB-FCF5-F525-88CC-25262240D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72" y="951665"/>
            <a:ext cx="1590655" cy="1482887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883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0735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7CD105-BEB4-8965-2949-318EA068F9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45" t="28624" r="25734" b="24355"/>
          <a:stretch/>
        </p:blipFill>
        <p:spPr>
          <a:xfrm>
            <a:off x="0" y="0"/>
            <a:ext cx="9143999" cy="51434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6787312-3D96-12D1-4830-74D3F429F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7473" t="22652" r="53657" b="41505"/>
          <a:stretch/>
        </p:blipFill>
        <p:spPr>
          <a:xfrm flipH="1" flipV="1">
            <a:off x="-22123" y="-51713"/>
            <a:ext cx="3386587" cy="5209961"/>
          </a:xfrm>
          <a:prstGeom prst="rect">
            <a:avLst/>
          </a:prstGeom>
        </p:spPr>
      </p:pic>
      <p:sp>
        <p:nvSpPr>
          <p:cNvPr id="148" name="Google Shape;148;p21"/>
          <p:cNvSpPr txBox="1">
            <a:spLocks noGrp="1"/>
          </p:cNvSpPr>
          <p:nvPr>
            <p:ph type="title" idx="4294967295"/>
          </p:nvPr>
        </p:nvSpPr>
        <p:spPr>
          <a:xfrm>
            <a:off x="3253500" y="2197950"/>
            <a:ext cx="2637000" cy="7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" sz="3600" b="1" dirty="0">
                <a:solidFill>
                  <a:srgbClr val="FFFFFF"/>
                </a:solidFill>
                <a:latin typeface="Changa"/>
                <a:ea typeface="Changa"/>
                <a:cs typeface="Changa"/>
                <a:sym typeface="Changa"/>
              </a:rPr>
              <a:t>شكراً لكم</a:t>
            </a:r>
            <a:endParaRPr sz="3600" b="1" dirty="0">
              <a:solidFill>
                <a:srgbClr val="FFFFFF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581DAC1D-2818-9E84-D346-0AF643780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9" y="186791"/>
            <a:ext cx="1636760" cy="5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F12AD6D9-8DFF-FD22-2F3D-386DA773B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43" y="259846"/>
            <a:ext cx="1201701" cy="4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ECE378-51D4-799C-4E39-66AC92477D9D}"/>
              </a:ext>
            </a:extLst>
          </p:cNvPr>
          <p:cNvCxnSpPr/>
          <p:nvPr/>
        </p:nvCxnSpPr>
        <p:spPr>
          <a:xfrm>
            <a:off x="2057746" y="268922"/>
            <a:ext cx="0" cy="4980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29086BE-EF7C-B07F-5EF4-F7F36B503A84}"/>
              </a:ext>
            </a:extLst>
          </p:cNvPr>
          <p:cNvSpPr txBox="1"/>
          <p:nvPr/>
        </p:nvSpPr>
        <p:spPr>
          <a:xfrm>
            <a:off x="463164" y="3288169"/>
            <a:ext cx="5580671" cy="15619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hanga" panose="00000500000000000000" pitchFamily="2" charset="-78"/>
                <a:ea typeface="+mn-ea"/>
                <a:cs typeface="Changa" panose="00000500000000000000" pitchFamily="2" charset="-78"/>
              </a:rPr>
              <a:t>أبو البراء، عادل الميلبي</a:t>
            </a:r>
          </a:p>
          <a:p>
            <a:pPr marL="0" marR="0" lvl="0" indent="0" algn="l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hanga" panose="00000500000000000000" pitchFamily="2" charset="-78"/>
              <a:ea typeface="+mn-ea"/>
              <a:cs typeface="Changa" panose="00000500000000000000" pitchFamily="2" charset="-78"/>
            </a:endParaRPr>
          </a:p>
          <a:p>
            <a:pPr marL="285750" marR="0" lvl="0" indent="-2857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hanga" panose="00000500000000000000" pitchFamily="2" charset="-78"/>
                <a:cs typeface="Changa" panose="00000500000000000000" pitchFamily="2" charset="-78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hanga" panose="00000500000000000000" pitchFamily="2" charset="-78"/>
              <a:ea typeface="+mn-ea"/>
              <a:cs typeface="Changa" panose="00000500000000000000" pitchFamily="2" charset="-78"/>
            </a:endParaRPr>
          </a:p>
          <a:p>
            <a:pPr marL="285750" marR="0" lvl="0" indent="-2857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hanga" panose="00000500000000000000" pitchFamily="2" charset="-78"/>
                <a:ea typeface="+mn-ea"/>
                <a:cs typeface="Changa" panose="00000500000000000000" pitchFamily="2" charset="-78"/>
              </a:rPr>
              <a:t>vipdear@hotmail.com</a:t>
            </a:r>
          </a:p>
          <a:p>
            <a:pPr marL="285750" marR="0" lvl="0" indent="-2857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hanga" panose="00000500000000000000" pitchFamily="2" charset="-78"/>
                <a:ea typeface="+mn-ea"/>
                <a:cs typeface="Changa" panose="00000500000000000000" pitchFamily="2" charset="-78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@AlMeelby</a:t>
            </a: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hanga" panose="00000500000000000000" pitchFamily="2" charset="-78"/>
              <a:ea typeface="+mn-ea"/>
              <a:cs typeface="Changa" panose="00000500000000000000" pitchFamily="2" charset="-78"/>
            </a:endParaRPr>
          </a:p>
          <a:p>
            <a:pPr marL="285750" marR="0" lvl="0" indent="-2857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hanga" panose="00000500000000000000" pitchFamily="2" charset="-78"/>
                <a:ea typeface="+mn-ea"/>
                <a:cs typeface="Changa" panose="00000500000000000000" pitchFamily="2" charset="-78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youtube.com/c/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hanga" panose="00000500000000000000" pitchFamily="2" charset="-78"/>
                <a:ea typeface="+mn-ea"/>
                <a:cs typeface="Changa" panose="00000500000000000000" pitchFamily="2" charset="-78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Galmeelby</a:t>
            </a: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hanga" panose="00000500000000000000" pitchFamily="2" charset="-78"/>
              <a:ea typeface="+mn-ea"/>
              <a:cs typeface="Changa" panose="00000500000000000000" pitchFamily="2" charset="-78"/>
            </a:endParaRPr>
          </a:p>
          <a:p>
            <a:pPr marL="285750" indent="-285750">
              <a:buClrTx/>
              <a:buFont typeface="Wingdings" panose="05000000000000000000" pitchFamily="2" charset="2"/>
              <a:buChar char="§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hanga" panose="00000500000000000000" pitchFamily="2" charset="-78"/>
                <a:ea typeface="+mn-ea"/>
                <a:cs typeface="Changa" panose="00000500000000000000" pitchFamily="2" charset="-78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https://t.me/Almeelby</a:t>
            </a: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hanga" panose="00000500000000000000" pitchFamily="2" charset="-78"/>
              <a:ea typeface="+mn-ea"/>
              <a:cs typeface="Changa" panose="00000500000000000000" pitchFamily="2" charset="-78"/>
            </a:endParaRPr>
          </a:p>
        </p:txBody>
      </p:sp>
      <p:sp>
        <p:nvSpPr>
          <p:cNvPr id="21" name="مستطيل 20">
            <a:hlinkClick r:id="rId8"/>
            <a:extLst>
              <a:ext uri="{FF2B5EF4-FFF2-40B4-BE49-F238E27FC236}">
                <a16:creationId xmlns:a16="http://schemas.microsoft.com/office/drawing/2014/main" id="{16563FE6-415F-3F16-8B13-3EE6C6F87011}"/>
              </a:ext>
            </a:extLst>
          </p:cNvPr>
          <p:cNvSpPr/>
          <p:nvPr/>
        </p:nvSpPr>
        <p:spPr>
          <a:xfrm>
            <a:off x="0" y="4875991"/>
            <a:ext cx="9144000" cy="2744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عادل الميلبي –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https://asalmeelby.me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 </a:t>
            </a:r>
            <a:r>
              <a:rPr lang="en-US" sz="1200" dirty="0">
                <a:latin typeface="Changa" panose="00000500000000000000" pitchFamily="2" charset="-78"/>
                <a:cs typeface="Changa" panose="00000500000000000000" pitchFamily="2" charset="-78"/>
              </a:rPr>
              <a:t>                                                        </a:t>
            </a:r>
            <a:r>
              <a:rPr lang="ar-SA" sz="1200" dirty="0">
                <a:latin typeface="Changa" panose="00000500000000000000" pitchFamily="2" charset="-78"/>
                <a:cs typeface="Changa" panose="00000500000000000000" pitchFamily="2" charset="-78"/>
              </a:rPr>
              <a:t>مهتم بتعزيز القيم وتمكين المهارات الرقمية ومهارات التعلم الذاتي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1807</TotalTime>
  <Words>681</Words>
  <Application>Microsoft Office PowerPoint</Application>
  <PresentationFormat>عرض على الشاشة (16:9)</PresentationFormat>
  <Paragraphs>70</Paragraphs>
  <Slides>29</Slides>
  <Notes>29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3" baseType="lpstr">
      <vt:lpstr>Arial</vt:lpstr>
      <vt:lpstr>Changa</vt:lpstr>
      <vt:lpstr>Wingdings</vt:lpstr>
      <vt:lpstr>Simple Light</vt:lpstr>
      <vt:lpstr>قوة تأثير التقنيات الناشئة، الواقع المعزز والواقع الافتراضي أنموذجاً</vt:lpstr>
      <vt:lpstr>عرض تقديمي في PowerPoint</vt:lpstr>
      <vt:lpstr>1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الثورات الصناعية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شكراً لكم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المحاضرة</dc:title>
  <cp:lastModifiedBy>Adel Saad S. Almeelby</cp:lastModifiedBy>
  <cp:revision>46</cp:revision>
  <dcterms:modified xsi:type="dcterms:W3CDTF">2025-07-22T21:15:09Z</dcterms:modified>
</cp:coreProperties>
</file>