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318" r:id="rId3"/>
    <p:sldId id="257" r:id="rId4"/>
    <p:sldId id="258" r:id="rId5"/>
    <p:sldId id="259" r:id="rId6"/>
    <p:sldId id="321" r:id="rId7"/>
    <p:sldId id="319" r:id="rId8"/>
    <p:sldId id="320" r:id="rId9"/>
    <p:sldId id="267" r:id="rId10"/>
    <p:sldId id="270" r:id="rId11"/>
    <p:sldId id="261" r:id="rId12"/>
    <p:sldId id="268" r:id="rId13"/>
    <p:sldId id="269" r:id="rId14"/>
    <p:sldId id="262" r:id="rId15"/>
    <p:sldId id="271" r:id="rId16"/>
    <p:sldId id="272" r:id="rId17"/>
    <p:sldId id="273" r:id="rId18"/>
    <p:sldId id="260" r:id="rId19"/>
    <p:sldId id="274" r:id="rId20"/>
    <p:sldId id="276" r:id="rId21"/>
    <p:sldId id="281" r:id="rId22"/>
    <p:sldId id="277" r:id="rId23"/>
    <p:sldId id="278" r:id="rId24"/>
    <p:sldId id="280" r:id="rId25"/>
    <p:sldId id="264" r:id="rId26"/>
    <p:sldId id="275" r:id="rId27"/>
    <p:sldId id="263" r:id="rId28"/>
    <p:sldId id="279" r:id="rId29"/>
    <p:sldId id="282" r:id="rId30"/>
    <p:sldId id="265" r:id="rId31"/>
    <p:sldId id="266" r:id="rId32"/>
    <p:sldId id="283" r:id="rId33"/>
    <p:sldId id="284" r:id="rId34"/>
    <p:sldId id="286" r:id="rId35"/>
    <p:sldId id="287" r:id="rId36"/>
    <p:sldId id="285" r:id="rId37"/>
    <p:sldId id="288" r:id="rId38"/>
    <p:sldId id="289" r:id="rId39"/>
    <p:sldId id="301" r:id="rId40"/>
    <p:sldId id="290" r:id="rId41"/>
    <p:sldId id="291" r:id="rId42"/>
    <p:sldId id="292" r:id="rId43"/>
    <p:sldId id="300" r:id="rId44"/>
    <p:sldId id="293" r:id="rId45"/>
    <p:sldId id="294" r:id="rId46"/>
    <p:sldId id="295" r:id="rId47"/>
    <p:sldId id="296" r:id="rId48"/>
    <p:sldId id="306" r:id="rId49"/>
    <p:sldId id="314" r:id="rId50"/>
    <p:sldId id="297" r:id="rId51"/>
    <p:sldId id="302" r:id="rId52"/>
    <p:sldId id="303" r:id="rId53"/>
    <p:sldId id="310" r:id="rId54"/>
    <p:sldId id="304" r:id="rId55"/>
    <p:sldId id="312" r:id="rId56"/>
    <p:sldId id="311" r:id="rId57"/>
    <p:sldId id="305" r:id="rId58"/>
    <p:sldId id="316" r:id="rId59"/>
    <p:sldId id="307" r:id="rId60"/>
    <p:sldId id="315" r:id="rId61"/>
    <p:sldId id="317" r:id="rId62"/>
    <p:sldId id="322" r:id="rId63"/>
    <p:sldId id="308" r:id="rId64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5BE263C-DBD7-4A20-BB59-AAB30ACAA65A}" styleName="نمط متوسط 3 - تميي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9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BCBEAE5-ACEB-747B-DB65-BD1C1525C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13F39540-D6DC-E5D5-839E-FD5BF5F2DA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2FBEE3F-7754-953B-40A0-18727495E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E46C-67F5-444A-8DA2-136DC70C3E2B}" type="datetimeFigureOut">
              <a:rPr lang="ar-SA" smtClean="0"/>
              <a:t>12/01/47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4EAFE61-8685-8277-006E-CAB176A33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B100E5B-67E2-5925-ACA3-265950EDF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C80E-C103-4BF8-9251-17232864EE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61223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A59E0DC-20D9-9E6E-3960-E8CBB481B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A02053D-2D1F-9A98-9974-B09D28DB0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63E93ED-4EC0-DE23-87C9-67E58C50F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E46C-67F5-444A-8DA2-136DC70C3E2B}" type="datetimeFigureOut">
              <a:rPr lang="ar-SA" smtClean="0"/>
              <a:t>12/01/47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0B76895-C75C-B0F5-F723-7FFED4824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580A558-CA94-1A55-AFF8-3497A1316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C80E-C103-4BF8-9251-17232864EE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1361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4A60D40-3EF1-DFC0-4CBC-F544ED578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A5FB6CE-E152-BB14-E748-F8DECCCB9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A182D47-906E-FE65-34FD-0630193CE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E46C-67F5-444A-8DA2-136DC70C3E2B}" type="datetimeFigureOut">
              <a:rPr lang="ar-SA" smtClean="0"/>
              <a:t>12/01/47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5271C7A-87D5-CA2D-7621-2FA7A9F06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279FB36-FB7F-B612-E79F-7EFA58DA0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C80E-C103-4BF8-9251-17232864EE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8343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766151A-97B9-7D3E-EB95-EF4ED3D1D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D9A6873-B42E-7F29-E78A-90467146D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E5E636B-7AFF-49E6-D97E-88E7C8B54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F052BB3-066C-1956-4936-8C129C0C0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E46C-67F5-444A-8DA2-136DC70C3E2B}" type="datetimeFigureOut">
              <a:rPr lang="ar-SA" smtClean="0"/>
              <a:t>12/01/47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EB889D3-CA6F-E7EC-AFF9-63710179F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BC28C29-0E18-C7B4-BAAA-40A718323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C80E-C103-4BF8-9251-17232864EE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34708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C3609CD-B465-0E8A-DDF4-E95E0289C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CC035C1-2749-F313-34A8-14BF28DDB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8FD291A-5506-FA01-56B8-57C2C9F4E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E1392B53-E3E5-39CC-1103-B53E63631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B10920B3-7FFB-BBE0-E726-57F0A6968C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5B513915-BCD9-20FA-C2E4-0E93242BE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E46C-67F5-444A-8DA2-136DC70C3E2B}" type="datetimeFigureOut">
              <a:rPr lang="ar-SA" smtClean="0"/>
              <a:t>12/01/47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FB97030F-95AB-0AD9-D76C-C69884BE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EEB6F084-3A96-7F62-E2DA-D2F36FC0D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C80E-C103-4BF8-9251-17232864EE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39795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574CEED-91C3-67F6-9EB9-304A871CE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99D4F7BF-231F-774E-2737-469C2A3FE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E46C-67F5-444A-8DA2-136DC70C3E2B}" type="datetimeFigureOut">
              <a:rPr lang="ar-SA" smtClean="0"/>
              <a:t>12/01/47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11D7466A-BBF8-5BC7-8386-0B7EC6DDF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441D1-12E1-5B05-A861-6C203B8A2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C80E-C103-4BF8-9251-17232864EE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536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218DA14F-186A-2266-FB77-0335C16CB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E46C-67F5-444A-8DA2-136DC70C3E2B}" type="datetimeFigureOut">
              <a:rPr lang="ar-SA" smtClean="0"/>
              <a:t>12/01/47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B632574D-F9FB-E44F-F8F9-B49B7B335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7E43B58-5F72-A747-ADDE-D3497C104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C80E-C103-4BF8-9251-17232864EE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9469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5F1CEDF-1776-00CC-2C1F-8A7467694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132EE2D-D9C4-CEFD-0B48-2E135D274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0A431F6-823A-5597-9EB4-237A3C85D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0E860FB-898A-2746-BD2E-97AA497BB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E46C-67F5-444A-8DA2-136DC70C3E2B}" type="datetimeFigureOut">
              <a:rPr lang="ar-SA" smtClean="0"/>
              <a:t>12/01/47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DEE9CCF-EC7F-D47C-64AE-71BC89C4A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9A35146-2CFF-F03F-5CC6-525B8DF0B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C80E-C103-4BF8-9251-17232864EE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14925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24EA4EE-0C25-E953-4ED6-BD2494DB3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5F1E86B3-7BA9-0D3E-8C7D-792686E98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FAD5B47-A66D-9CCD-A184-613A932EA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404A7DF-79FA-7CF6-199D-C51779AAE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E46C-67F5-444A-8DA2-136DC70C3E2B}" type="datetimeFigureOut">
              <a:rPr lang="ar-SA" smtClean="0"/>
              <a:t>12/01/47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C8F9E5A-F4E3-FF64-1C3C-24E84378E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6D4D2A4-D229-FFE5-9758-EF57922E1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C80E-C103-4BF8-9251-17232864EE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49964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87AEB05-8F54-0536-4650-EAA9C0CD1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055EEAE-6542-3410-B10C-E85C4E883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D14006A-16E7-5134-BD63-06267E2FA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E46C-67F5-444A-8DA2-136DC70C3E2B}" type="datetimeFigureOut">
              <a:rPr lang="ar-SA" smtClean="0"/>
              <a:t>12/01/47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29FBA14-7C74-83F0-EC9D-FA5A9FC0B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D0AF4DE-C929-14CF-D86B-8AF7DEDF5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C80E-C103-4BF8-9251-17232864EE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561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96B3358C-9B86-E519-9710-4681EFBD4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A335E1E-FC2B-CEF8-758C-EEFD1A582E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5EA61D3-3580-3A37-AB93-342AF5D7B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E46C-67F5-444A-8DA2-136DC70C3E2B}" type="datetimeFigureOut">
              <a:rPr lang="ar-SA" smtClean="0"/>
              <a:t>12/01/47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AF4F7BD-53AE-8A41-1319-AC94E56D7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EF4BC63-CF10-AF2B-FEB2-95F19F0F8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C80E-C103-4BF8-9251-17232864EE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4815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"/>
            <a:lum/>
          </a:blip>
          <a:srcRect/>
          <a:stretch>
            <a:fillRect t="-44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4437D011-5762-FD9D-FF0E-19915B501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DBE3082-D092-22FC-9E6B-C610BF9C8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CA680C-532B-DDAA-2A45-549465CB3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A4E46C-67F5-444A-8DA2-136DC70C3E2B}" type="datetimeFigureOut">
              <a:rPr lang="ar-SA" smtClean="0"/>
              <a:t>12/01/47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A7CCB68-9955-443C-66C9-01D4E5F6A1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0AAB689-235D-565D-F37E-86825F497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C5C80E-C103-4BF8-9251-17232864EE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49285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file:///C:\Program%20Files\Inknoe%20ClassPoint%202\Images\mc_blue.png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asalmeelby.m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arduino.cc/learn/starting-guide/getting-started-arduino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asalmeelby.me/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sa-ar/think/topics/microcontroller" TargetMode="External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arduino.cc/learn/starting-guide/getting-started-arduino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asalmeelby.me/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7" Type="http://schemas.openxmlformats.org/officeDocument/2006/relationships/image" Target="file:///C:\Program%20Files\Inknoe%20ClassPoint%202\Images\wc_blue.pn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hyperlink" Target="https://docs.arduino.cc/hardware/uno-rev3/#tech-specs" TargetMode="Externa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asalmeelby.me/" TargetMode="External"/><Relationship Id="rId7" Type="http://schemas.openxmlformats.org/officeDocument/2006/relationships/hyperlink" Target="https://www.youtube.com/watch?v=iphQeO7ZP_k&amp;list=PLUKyI8ySgdwp4pgcKDRrWqkERrJXmknZ0&amp;index=4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arduino.cc/learn/starting-guide/getting-started-arduino/" TargetMode="External"/><Relationship Id="rId5" Type="http://schemas.openxmlformats.org/officeDocument/2006/relationships/hyperlink" Target="https://www.arduino.cc/" TargetMode="External"/><Relationship Id="rId4" Type="http://schemas.openxmlformats.org/officeDocument/2006/relationships/hyperlink" Target="https://www.youtube.com/watch?v=BLrHTHUjPuw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www.tinkercad.com/" TargetMode="External"/><Relationship Id="rId4" Type="http://schemas.openxmlformats.org/officeDocument/2006/relationships/hyperlink" Target="https://www.arduino.cc/en/software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file:///C:\Program%20Files\Inknoe%20ClassPoint%202\Images\mc_blue.png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asalmeelby.m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www.electronicsandyou.com/what-is-an-electronic-circuit.html" TargetMode="Externa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pd5UaP_uWQ&amp;list=PLHs1kFj9w3PdRY792Bfu1p54ipV_pgIyn&amp;index=8" TargetMode="External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jpeg"/><Relationship Id="rId4" Type="http://schemas.openxmlformats.org/officeDocument/2006/relationships/hyperlink" Target="https://www.atlearner.com/2019/08/How-to-use-a-breadboard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ATxnBbodN0&amp;list=PLHs1kFj9w3PdRY792Bfu1p54ipV_pgIyn&amp;index=4" TargetMode="External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TnWHy-IvS8&amp;list=PLHs1kFj9w3PdRY792Bfu1p54ipV_pgIyn&amp;index=24" TargetMode="External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kahraba4u.com/resistor-color-code-calculator/" TargetMode="Externa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www.youtube.com/watch?v=0SJ1jebbWRo" TargetMode="External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2.jpeg"/><Relationship Id="rId4" Type="http://schemas.openxmlformats.org/officeDocument/2006/relationships/hyperlink" Target="https://www.youtube.com/watch?v=BWfamqAFzOQ&amp;list=PLHs1kFj9w3PdRY792Bfu1p54ipV_pgIyn&amp;index=21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file:///C:\Program%20Files\Inknoe%20ClassPoint%202\Images\wc_green.png" TargetMode="External"/><Relationship Id="rId5" Type="http://schemas.openxmlformats.org/officeDocument/2006/relationships/image" Target="../media/image23.png"/><Relationship Id="rId4" Type="http://schemas.openxmlformats.org/officeDocument/2006/relationships/hyperlink" Target="https://asalmeelby.me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file:///C:\Program%20Files\Inknoe%20ClassPoint%202\Images\sd_green.png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www.youtube.com/watch?v=trd82wScOT8" TargetMode="External"/><Relationship Id="rId4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8.png"/><Relationship Id="rId4" Type="http://schemas.openxmlformats.org/officeDocument/2006/relationships/hyperlink" Target="https://www.youtube.com/watch?v=a0kqpqvClFU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file:///C:\Program%20Files\Inknoe%20ClassPoint%202\Images\sa_green.png" TargetMode="External"/><Relationship Id="rId5" Type="http://schemas.openxmlformats.org/officeDocument/2006/relationships/image" Target="../media/image30.png"/><Relationship Id="rId4" Type="http://schemas.openxmlformats.org/officeDocument/2006/relationships/hyperlink" Target="https://asalmeelby.me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file:///C:\Program%20Files\Inknoe%20ClassPoint%202\Images\sd_green.pn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25.png"/><Relationship Id="rId5" Type="http://schemas.openxmlformats.org/officeDocument/2006/relationships/image" Target="../media/image31.jpeg"/><Relationship Id="rId4" Type="http://schemas.openxmlformats.org/officeDocument/2006/relationships/hyperlink" Target="https://asalmeelby.me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hyperlink" Target="https://www.youtube.com/watch?v=xZ8kKT-DLxk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file:///C:\Program%20Files\Inknoe%20ClassPoint%202\Images\wc_green.png" TargetMode="External"/><Relationship Id="rId5" Type="http://schemas.openxmlformats.org/officeDocument/2006/relationships/image" Target="../media/image23.png"/><Relationship Id="rId4" Type="http://schemas.openxmlformats.org/officeDocument/2006/relationships/hyperlink" Target="https://asalmeelby.me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file:///C:\Program%20Files\Inknoe%20ClassPoint%202\Images\sa_green.png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yaT3xjqz0NY&amp;list=PLa4kqtM7SuFx7uUsIz9y3v9RvXwF58sxq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hyperlink" Target="https://ielectrony.com/%D8%AB%D9%84%D8%A7%D8%AB-%D8%A3%D9%86%D9%88%D8%A7%D8%B9-%D9%85%D9%86-%D8%A7%D9%84%D9%85%D8%AD%D8%B1%D9%83%D8%A7%D8%AA-%D9%83%D8%AB%D9%8A%D8%B1%D8%A9-%D8%A7%D9%84%D8%A7%D8%B3%D8%AA%D8%AE%D8%AF%D8%A7/?srsltid=AfmBOopgv3YUMRW1J4v35ZCnjftO679U8oh7ktRjnt7qOFJsFSwhknQ-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www.vernier.com/engineering/arduino/arduino-online-guide/motors/?srsltid=AfmBOoqBfqMXutZvkCA0eBtgbOdTN9umhbxEDmQOjUX26_8iprnasf2E" TargetMode="External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2.jpeg"/><Relationship Id="rId4" Type="http://schemas.openxmlformats.org/officeDocument/2006/relationships/hyperlink" Target="https://www.youtube.com/watch?v=xZ8kKT-DLxk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2.jpeg"/><Relationship Id="rId4" Type="http://schemas.openxmlformats.org/officeDocument/2006/relationships/hyperlink" Target="https://www.youtube.com/watch?v=xZ8kKT-DLxk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9.jpeg"/><Relationship Id="rId4" Type="http://schemas.openxmlformats.org/officeDocument/2006/relationships/hyperlink" Target="https://chatgpt.com/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asalmeelby.me/" TargetMode="External"/><Relationship Id="rId7" Type="http://schemas.openxmlformats.org/officeDocument/2006/relationships/image" Target="file:///C:\Program%20Files\Inknoe%20ClassPoint%202\Images\mc_blue.pn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image" Target="../media/image40.pn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www.tinkercad.com/" TargetMode="External"/><Relationship Id="rId4" Type="http://schemas.openxmlformats.org/officeDocument/2006/relationships/hyperlink" Target="https://projecthub.arduino.cc/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salmeelby.me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0BDCAE06-7532-0C47-FC2E-0C85819A8BC9}"/>
              </a:ext>
            </a:extLst>
          </p:cNvPr>
          <p:cNvSpPr txBox="1"/>
          <p:nvPr/>
        </p:nvSpPr>
        <p:spPr>
          <a:xfrm>
            <a:off x="2923190" y="3528438"/>
            <a:ext cx="60933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الأردوينو - Arduino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D4A560D7-E5E0-DA6A-3237-152838C7A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D295B077-ED3F-30E8-22E7-40CBB956559B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Arduino | DroneBot Workshop">
            <a:extLst>
              <a:ext uri="{FF2B5EF4-FFF2-40B4-BE49-F238E27FC236}">
                <a16:creationId xmlns:a16="http://schemas.microsoft.com/office/drawing/2014/main" id="{DF5163E7-D0B6-B5DC-46A0-874A8BE20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288" y="951504"/>
            <a:ext cx="3305175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AA571650-6AF6-EF9A-D205-EB4DC62F1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76EA856-A47B-3AD5-208E-D3F2FD373F6A}"/>
              </a:ext>
            </a:extLst>
          </p:cNvPr>
          <p:cNvSpPr txBox="1"/>
          <p:nvPr/>
        </p:nvSpPr>
        <p:spPr>
          <a:xfrm>
            <a:off x="452926" y="4714334"/>
            <a:ext cx="11033897" cy="1392369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1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برنامج تدريبي باستراتيجية التعلم المدمج، مخصص للطلاب الموهوبين والمهتمين بالهندسة الإلكترونية والبرمجة، لمدة 3 أسابيع. يشمل 20 ساعة تدريب حضوري و4 ساعات ورش عمل تفاعلية عن بُعد، مع متابعة وتوجيه مستمر خلال مراحل تصميم وتنفيذ المشاريع الإبداعية للطلاب.</a:t>
            </a:r>
          </a:p>
        </p:txBody>
      </p:sp>
    </p:spTree>
    <p:extLst>
      <p:ext uri="{BB962C8B-B14F-4D97-AF65-F5344CB8AC3E}">
        <p14:creationId xmlns:p14="http://schemas.microsoft.com/office/powerpoint/2010/main" val="1633221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6E709-AF59-9235-F2AD-048FE3C07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3DDFC645-46B3-5353-CE00-F79AB28EDE75}"/>
              </a:ext>
            </a:extLst>
          </p:cNvPr>
          <p:cNvSpPr txBox="1"/>
          <p:nvPr/>
        </p:nvSpPr>
        <p:spPr>
          <a:xfrm>
            <a:off x="7168896" y="1532173"/>
            <a:ext cx="453925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54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هندسة المستقبل: محاور التمكين في الهندسة الإلكترونية باستخدام الأردوينو Arduino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6B2C0E96-1049-A1CA-A631-096C7AA7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C5297D73-AC06-C451-032E-BC26BBDFA142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EFF98932-1403-E458-81C2-08A950AE1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4F32555A-E3A4-8AA6-6E7B-6E6D297F496C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4" name="Picture 2" descr="Arduino | DroneBot Workshop">
              <a:extLst>
                <a:ext uri="{FF2B5EF4-FFF2-40B4-BE49-F238E27FC236}">
                  <a16:creationId xmlns:a16="http://schemas.microsoft.com/office/drawing/2014/main" id="{1ACF2589-06E2-20BE-6376-52C7314923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CB4B0E5B-EA86-B94D-A010-D48278F20399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9E3C40D-2053-BB4A-6629-8592B0369EEC}"/>
              </a:ext>
            </a:extLst>
          </p:cNvPr>
          <p:cNvSpPr txBox="1"/>
          <p:nvPr/>
        </p:nvSpPr>
        <p:spPr>
          <a:xfrm>
            <a:off x="121920" y="1300123"/>
            <a:ext cx="6925056" cy="47114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استكشاف عالم المتحكمات الدقيقة وأنواع الأردوينو.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فهم منافذ التوصيل وأنظمة الطاقة في الأردوينو.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مدخل إلى الدوائر الكهربائية البسيطة.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تنفيذ الدوائر الكهربائية والتحكم بها باستخدام الأردوينو.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إتقان أساسيات البرمجة باستخدام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Arduino IDE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التعرف على الحساسات وطرق ربطها وبرمجتها.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استكشاف عالم المحركات: الأنواع، الربط، والبرمجة.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الاستفادة من الذكاء الاصطناعي في تطوير المشاريع.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تصميم المشاريع الإبداعية ومتابعة التنفيذ والتطوير.</a:t>
            </a:r>
          </a:p>
        </p:txBody>
      </p:sp>
    </p:spTree>
    <p:extLst>
      <p:ext uri="{BB962C8B-B14F-4D97-AF65-F5344CB8AC3E}">
        <p14:creationId xmlns:p14="http://schemas.microsoft.com/office/powerpoint/2010/main" val="1267614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F9D49-380E-BA8F-3BD1-EEEA59915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EBF1CD63-C2F7-4126-7C0A-F9F680E68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F73692D7-3C9A-8A89-E4C7-10DE462150B2}"/>
              </a:ext>
            </a:extLst>
          </p:cNvPr>
          <p:cNvSpPr txBox="1"/>
          <p:nvPr/>
        </p:nvSpPr>
        <p:spPr>
          <a:xfrm>
            <a:off x="1806339" y="740979"/>
            <a:ext cx="9749785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60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هل لديك معرفة سابقة عن الأردوينو؟ 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C48F3EB-B804-6982-D2EB-DE6033432681}"/>
              </a:ext>
            </a:extLst>
          </p:cNvPr>
          <p:cNvSpPr txBox="1"/>
          <p:nvPr/>
        </p:nvSpPr>
        <p:spPr>
          <a:xfrm>
            <a:off x="1806339" y="2069762"/>
            <a:ext cx="7630615" cy="330180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A-  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نعم معرفة متقدمة بتطبيق عملي</a:t>
            </a:r>
          </a:p>
          <a:p>
            <a:pPr algn="l" rtl="0">
              <a:lnSpc>
                <a:spcPct val="150000"/>
              </a:lnSpc>
            </a:pP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B- 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نعم معرفة فقط دون تطبيق </a:t>
            </a:r>
          </a:p>
          <a:p>
            <a:pPr algn="l" rtl="0">
              <a:lnSpc>
                <a:spcPct val="150000"/>
              </a:lnSpc>
            </a:pP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C-  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</a:t>
            </a:r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56E7EEA7-01FD-7AC2-64C8-2D659131E03F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01AAD5FB-82D8-CC37-81E8-E3F1F09E8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C86BDFDB-46DC-59C3-BCAD-96DBD15AF400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7E230B68-F2F1-AF09-A78E-850597CC9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2C91A0A9-C16D-011D-7C61-CDA4A114CBAB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btnInknoeActivityCp2">
            <a:extLst>
              <a:ext uri="{FF2B5EF4-FFF2-40B4-BE49-F238E27FC236}">
                <a16:creationId xmlns:a16="http://schemas.microsoft.com/office/drawing/2014/main" id="{09C116E3-4ED6-B550-1B77-98184CBB5D0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82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28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D8B74-7044-DC28-A577-F13082C70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75C5F7C3-188F-EC49-C2BD-AC989A559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B90748D4-E163-7373-13A2-F39E4A1C9758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49F4DA6E-65A4-F4C2-FBAC-2591C5A739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5534FA32-F9CF-B00E-127B-C6C67A0B584D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BEF9BAF1-4AA7-BCC0-D78C-828EEC2AB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26" name="Picture 2" descr="img">
            <a:hlinkClick r:id="rId3"/>
            <a:extLst>
              <a:ext uri="{FF2B5EF4-FFF2-40B4-BE49-F238E27FC236}">
                <a16:creationId xmlns:a16="http://schemas.microsoft.com/office/drawing/2014/main" id="{2FF5A551-C940-3900-1D10-EE5549BF4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17" y="0"/>
            <a:ext cx="11445766" cy="643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DE593F8A-CE87-834B-0C3D-073422002CA3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5AA2E89C-7156-BDC1-7548-BE75FEB12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267" y="5296674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394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AC152-2FBF-4834-53D1-37FEF5710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D369FF78-1A42-D15A-F8F4-20F42C5F6A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9A293D5A-AF33-6D63-9A36-FB7430EBC5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9BB7181-136B-F4CF-2C97-6688BF0BD57F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C97FB3B5-A3D9-FD8C-07E7-79D0934C1FBB}"/>
              </a:ext>
            </a:extLst>
          </p:cNvPr>
          <p:cNvSpPr txBox="1"/>
          <p:nvPr/>
        </p:nvSpPr>
        <p:spPr>
          <a:xfrm>
            <a:off x="7693944" y="2705725"/>
            <a:ext cx="4051366" cy="144655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4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المتحكمات الدقيقة</a:t>
            </a:r>
          </a:p>
          <a:p>
            <a:pPr algn="ctr"/>
            <a:r>
              <a:rPr lang="en-US" sz="4400" b="1" i="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Microcontrollers</a:t>
            </a:r>
          </a:p>
        </p:txBody>
      </p:sp>
      <p:pic>
        <p:nvPicPr>
          <p:cNvPr id="7" name="صورة 6">
            <a:hlinkClick r:id="rId3"/>
            <a:extLst>
              <a:ext uri="{FF2B5EF4-FFF2-40B4-BE49-F238E27FC236}">
                <a16:creationId xmlns:a16="http://schemas.microsoft.com/office/drawing/2014/main" id="{740B099A-EA24-448D-6C4F-8EE25428D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9574" y="1814815"/>
            <a:ext cx="6255626" cy="3583625"/>
          </a:xfrm>
          <a:prstGeom prst="rect">
            <a:avLst/>
          </a:prstGeom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0FCFC0FA-6145-B71B-6C6A-5917B1335434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9" name="Picture 2" descr="Arduino | DroneBot Workshop">
              <a:extLst>
                <a:ext uri="{FF2B5EF4-FFF2-40B4-BE49-F238E27FC236}">
                  <a16:creationId xmlns:a16="http://schemas.microsoft.com/office/drawing/2014/main" id="{6B196DBA-3E20-FCEC-1A50-25AD55906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1A7D6A41-B7D6-2E7E-BF91-BB02DCE19E21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pic>
        <p:nvPicPr>
          <p:cNvPr id="2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06148F06-4494-F1B7-69A5-C6643CEF0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120" y="4579012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184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9FB53-0E93-1AC5-F29F-BB0B82448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8FA9B0F1-CCB1-2C4C-78D9-AA7E3B6E0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E4EC611D-2346-E45C-93CF-1FC9E970D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E502541-EB09-0BA2-37F0-9331B46901CC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74A3C558-7B22-60D5-67C8-CBEB0661AE31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9" name="Picture 2" descr="Arduino | DroneBot Workshop">
              <a:extLst>
                <a:ext uri="{FF2B5EF4-FFF2-40B4-BE49-F238E27FC236}">
                  <a16:creationId xmlns:a16="http://schemas.microsoft.com/office/drawing/2014/main" id="{7ACABD17-4C6D-A250-A085-D8B8340EE3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26281534-DD62-283A-20B8-812DF81967C1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pic>
        <p:nvPicPr>
          <p:cNvPr id="10" name="صورة 9" descr="صورة تحتوي على نص, لقطة شاشة, الخط, التصميم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F2BDE900-5942-2BEA-5470-E937C833B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3610" y="840740"/>
            <a:ext cx="7764780" cy="517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65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C0725-8A43-4364-EED1-A362BD408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81A0E9BE-0574-BC44-56A3-227FCC2A1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7B258294-287C-23CB-E1CC-8FB30D6D9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6397B8A-1401-A120-C5D1-6532BF2C8A4A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E25D27B8-BD7E-976C-94FE-7C1B774794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789146"/>
              </p:ext>
            </p:extLst>
          </p:nvPr>
        </p:nvGraphicFramePr>
        <p:xfrm>
          <a:off x="118940" y="386590"/>
          <a:ext cx="11954120" cy="5754123"/>
        </p:xfrm>
        <a:graphic>
          <a:graphicData uri="http://schemas.openxmlformats.org/drawingml/2006/table">
            <a:tbl>
              <a:tblPr rtl="1"/>
              <a:tblGrid>
                <a:gridCol w="1627498">
                  <a:extLst>
                    <a:ext uri="{9D8B030D-6E8A-4147-A177-3AD203B41FA5}">
                      <a16:colId xmlns:a16="http://schemas.microsoft.com/office/drawing/2014/main" val="2382863203"/>
                    </a:ext>
                  </a:extLst>
                </a:gridCol>
                <a:gridCol w="1414272">
                  <a:extLst>
                    <a:ext uri="{9D8B030D-6E8A-4147-A177-3AD203B41FA5}">
                      <a16:colId xmlns:a16="http://schemas.microsoft.com/office/drawing/2014/main" val="1532858640"/>
                    </a:ext>
                  </a:extLst>
                </a:gridCol>
                <a:gridCol w="768096">
                  <a:extLst>
                    <a:ext uri="{9D8B030D-6E8A-4147-A177-3AD203B41FA5}">
                      <a16:colId xmlns:a16="http://schemas.microsoft.com/office/drawing/2014/main" val="3854686337"/>
                    </a:ext>
                  </a:extLst>
                </a:gridCol>
                <a:gridCol w="971782">
                  <a:extLst>
                    <a:ext uri="{9D8B030D-6E8A-4147-A177-3AD203B41FA5}">
                      <a16:colId xmlns:a16="http://schemas.microsoft.com/office/drawing/2014/main" val="3789777251"/>
                    </a:ext>
                  </a:extLst>
                </a:gridCol>
                <a:gridCol w="820442">
                  <a:extLst>
                    <a:ext uri="{9D8B030D-6E8A-4147-A177-3AD203B41FA5}">
                      <a16:colId xmlns:a16="http://schemas.microsoft.com/office/drawing/2014/main" val="3750100084"/>
                    </a:ext>
                  </a:extLst>
                </a:gridCol>
                <a:gridCol w="890016">
                  <a:extLst>
                    <a:ext uri="{9D8B030D-6E8A-4147-A177-3AD203B41FA5}">
                      <a16:colId xmlns:a16="http://schemas.microsoft.com/office/drawing/2014/main" val="4223193293"/>
                    </a:ext>
                  </a:extLst>
                </a:gridCol>
                <a:gridCol w="1060704">
                  <a:extLst>
                    <a:ext uri="{9D8B030D-6E8A-4147-A177-3AD203B41FA5}">
                      <a16:colId xmlns:a16="http://schemas.microsoft.com/office/drawing/2014/main" val="699792129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660158116"/>
                    </a:ext>
                  </a:extLst>
                </a:gridCol>
                <a:gridCol w="682752">
                  <a:extLst>
                    <a:ext uri="{9D8B030D-6E8A-4147-A177-3AD203B41FA5}">
                      <a16:colId xmlns:a16="http://schemas.microsoft.com/office/drawing/2014/main" val="2857559520"/>
                    </a:ext>
                  </a:extLst>
                </a:gridCol>
                <a:gridCol w="2682238">
                  <a:extLst>
                    <a:ext uri="{9D8B030D-6E8A-4147-A177-3AD203B41FA5}">
                      <a16:colId xmlns:a16="http://schemas.microsoft.com/office/drawing/2014/main" val="117870871"/>
                    </a:ext>
                  </a:extLst>
                </a:gridCol>
              </a:tblGrid>
              <a:tr h="5447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اللوحة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المتحكم</a:t>
                      </a:r>
                      <a:br>
                        <a:rPr lang="ar-SA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ar-SA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الدقيق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8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المنافذ الرقمية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8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المنافذ التناظرية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8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حجم الذاكرة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USB </a:t>
                      </a:r>
                      <a:r>
                        <a:rPr lang="ar-SA" sz="18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مدمج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8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دعم </a:t>
                      </a:r>
                      <a:r>
                        <a:rPr lang="en-US" sz="18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WiFi/BT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الفولتية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8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الحجم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ملاحظات سريعة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985946"/>
                  </a:ext>
                </a:extLst>
              </a:tr>
              <a:tr h="4068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Uno</a:t>
                      </a:r>
                      <a:endParaRPr lang="en-US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ATmega328P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32KB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✔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✖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5V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متوسط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ملك البدايات (تعليمي وعملي)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2090212"/>
                  </a:ext>
                </a:extLst>
              </a:tr>
              <a:tr h="59727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Mega</a:t>
                      </a:r>
                      <a:endParaRPr lang="en-US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ATmega2560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54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256KB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✔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✖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5V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كبير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وحش المنافذ والمشاريع الثقيلة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740272"/>
                  </a:ext>
                </a:extLst>
              </a:tr>
              <a:tr h="59727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Nano</a:t>
                      </a:r>
                      <a:endParaRPr lang="en-US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ATmega328P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32KB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✔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✖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5V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صغير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عملي للمساحات الضيقة والحقائب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952073"/>
                  </a:ext>
                </a:extLst>
              </a:tr>
              <a:tr h="4068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Leonardo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ATmega32u4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32KB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✔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✖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5V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متوسط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كيبورد/ماوس للكمبيوتر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1954760"/>
                  </a:ext>
                </a:extLst>
              </a:tr>
              <a:tr h="4068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Due</a:t>
                      </a:r>
                      <a:endParaRPr lang="en-US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ARM Cortex-M3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54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512KB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✔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✖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3.3V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كبير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SA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قوة معالجة، حذر من 5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V!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9981036"/>
                  </a:ext>
                </a:extLst>
              </a:tr>
              <a:tr h="59727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 Mini</a:t>
                      </a:r>
                      <a:endParaRPr lang="en-US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ATmega328P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32KB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✖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✖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5V/3.3V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صغير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بدون 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USB، </a:t>
                      </a:r>
                      <a:r>
                        <a:rPr lang="ar-SA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توفير للطاقة وحجم صغير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061903"/>
                  </a:ext>
                </a:extLst>
              </a:tr>
              <a:tr h="59727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Micro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ATmega32u4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32KB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✔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✖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5V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صغير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يشبه 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Nano </a:t>
                      </a:r>
                      <a:r>
                        <a:rPr lang="ar-SA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لكن يتصرف ككيبورد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189634"/>
                  </a:ext>
                </a:extLst>
              </a:tr>
              <a:tr h="4877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MKR1000</a:t>
                      </a:r>
                      <a:endParaRPr lang="en-US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SAMD21 Cortex-M0+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256KB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✔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WiFi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3.3V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صغير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للـ 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IoT </a:t>
                      </a: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وشغل السحابة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977080"/>
                  </a:ext>
                </a:extLst>
              </a:tr>
              <a:tr h="4877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Nano 33 IoT</a:t>
                      </a:r>
                      <a:endParaRPr lang="en-US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SAMD21 Cortex-M0+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256KB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✔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WiFi/Bluetooth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3.3V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صغير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أقوى 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Nano </a:t>
                      </a: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مع اتصال ذكي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101269"/>
                  </a:ext>
                </a:extLst>
              </a:tr>
              <a:tr h="4877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ESP32/NodeMCU</a:t>
                      </a:r>
                      <a:endParaRPr lang="en-US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ESP32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30+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18+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520KB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✔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WiFi/Bluetooth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3.3V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صغير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SA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خارق في مشاريع الإنترنت الذكي</a:t>
                      </a:r>
                    </a:p>
                  </a:txBody>
                  <a:tcPr marL="33216" marR="33216" marT="16608" marB="166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3575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296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FF9C3-1182-5976-DD65-156CBC0BB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CF636AE7-664F-F615-6627-0FACD9460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3337FC67-D0CD-B28E-971F-0B649F506018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D1658AE7-D9EB-07B1-09FA-54E6CDD711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55630F97-B5BF-DE8A-B06A-53DC12C66FB3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0C86106A-6CB6-B42A-BC87-684C66E2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26" name="Picture 2" descr="img">
            <a:hlinkClick r:id="rId3"/>
            <a:extLst>
              <a:ext uri="{FF2B5EF4-FFF2-40B4-BE49-F238E27FC236}">
                <a16:creationId xmlns:a16="http://schemas.microsoft.com/office/drawing/2014/main" id="{1A6880BB-6EC7-1B6A-3CA8-96EB331A3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17" y="0"/>
            <a:ext cx="11445766" cy="643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80CA6F13-1A86-9D60-5515-780B11DD8A1F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AE4CFCB9-19F3-14A2-5856-404CC639F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267" y="5296674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364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2B438-FC6E-43B5-EDC8-24DD2BDFC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CA10938A-AF80-C53B-92D1-C8FDC814F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1A7DB343-5EB3-408A-E445-32A5E3D78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02E6067-A8BD-3932-2C4C-0A68CA2568D3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FEA4D0FA-644F-CA85-1B9A-371F7F813201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8" name="Picture 2" descr="Arduino | DroneBot Workshop">
              <a:extLst>
                <a:ext uri="{FF2B5EF4-FFF2-40B4-BE49-F238E27FC236}">
                  <a16:creationId xmlns:a16="http://schemas.microsoft.com/office/drawing/2014/main" id="{EB0BE196-63E5-23B4-2067-EE24925400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CB1F937-EE9B-59CE-C054-9B8125AEB528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13" name="مربع نص 12">
            <a:hlinkClick r:id="rId5"/>
            <a:extLst>
              <a:ext uri="{FF2B5EF4-FFF2-40B4-BE49-F238E27FC236}">
                <a16:creationId xmlns:a16="http://schemas.microsoft.com/office/drawing/2014/main" id="{08F80B75-48C6-E20C-506D-62AE4C21F791}"/>
              </a:ext>
            </a:extLst>
          </p:cNvPr>
          <p:cNvSpPr txBox="1"/>
          <p:nvPr/>
        </p:nvSpPr>
        <p:spPr>
          <a:xfrm>
            <a:off x="1213945" y="1366172"/>
            <a:ext cx="102554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Arduino UNO R3 </a:t>
            </a:r>
            <a:r>
              <a:rPr lang="ar-SA" sz="4800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ar-SA" sz="4800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4800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يحتوي على متحكم دقيق من نوع؟</a:t>
            </a:r>
            <a:endParaRPr lang="ar-SA" sz="48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btnInknoeActivityCp2">
            <a:extLst>
              <a:ext uri="{FF2B5EF4-FFF2-40B4-BE49-F238E27FC236}">
                <a16:creationId xmlns:a16="http://schemas.microsoft.com/office/drawing/2014/main" id="{67F24F7A-9FBD-0334-DD0E-4EFBBF6F516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655" y="3429010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60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DB974-4089-6900-F309-0626D3C6A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9476942A-946E-9D47-DFE5-9C46EC669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B6AB78CC-A2BB-BEBC-1402-F11BD324F5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8D44B12-EC10-7B14-A864-3E9A20655502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E13D3F6-2F20-EE29-DA21-1CD05C204C87}"/>
              </a:ext>
            </a:extLst>
          </p:cNvPr>
          <p:cNvSpPr txBox="1"/>
          <p:nvPr/>
        </p:nvSpPr>
        <p:spPr>
          <a:xfrm>
            <a:off x="1845879" y="1805180"/>
            <a:ext cx="8500241" cy="4050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ar-SA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هندسة الإلكترونيات: الأساس المادي.</a:t>
            </a:r>
          </a:p>
          <a:p>
            <a:pPr marL="742950" indent="-742950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ar-SA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علم البرمجة: التحكم في الأداء.</a:t>
            </a:r>
          </a:p>
          <a:p>
            <a:pPr marL="742950" indent="-742950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ar-SA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الاتصالات: التفاعل مع البيئة.</a:t>
            </a:r>
          </a:p>
          <a:p>
            <a:pPr marL="742950" indent="-742950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ar-SA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التفكير الإبداعي: الإبتكار والتصميم.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AAB5EFA-0798-4A50-0149-E2FC63BBEEDE}"/>
              </a:ext>
            </a:extLst>
          </p:cNvPr>
          <p:cNvSpPr txBox="1"/>
          <p:nvPr/>
        </p:nvSpPr>
        <p:spPr>
          <a:xfrm>
            <a:off x="5431220" y="778704"/>
            <a:ext cx="61643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 يجمع بين:</a:t>
            </a:r>
          </a:p>
        </p:txBody>
      </p: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B0566D44-D033-23FE-A980-F1306623F0F7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15" name="Picture 2" descr="Arduino | DroneBot Workshop">
              <a:extLst>
                <a:ext uri="{FF2B5EF4-FFF2-40B4-BE49-F238E27FC236}">
                  <a16:creationId xmlns:a16="http://schemas.microsoft.com/office/drawing/2014/main" id="{93FC0AA8-8DBA-0AB1-591D-909B6D0428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00AE9863-5FE0-51C7-8391-37F78FE29A44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3816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9C9C8-5620-E388-A1AF-BA2A43655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E591CF88-AD77-29F4-27D6-59156C707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52E35BCD-CCC3-B5B1-9A14-2E5103DD8487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E1491A53-DA7A-1DC2-4414-7F3FDD19CC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6AD9FA1A-6C5D-7131-4720-AF8754F8602F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0F6D65D2-2EFB-69E6-805C-7A3008159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870F8F8-F39A-B127-0424-B2D6AB7F4988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98C80035-FC78-CB70-D2FB-5149574CA84A}"/>
              </a:ext>
            </a:extLst>
          </p:cNvPr>
          <p:cNvSpPr txBox="1"/>
          <p:nvPr/>
        </p:nvSpPr>
        <p:spPr>
          <a:xfrm>
            <a:off x="5789806" y="417455"/>
            <a:ext cx="616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6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 Arduino اليوم الأول: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BBB21CE-A69B-1AFB-3B10-13E0B25720F5}"/>
              </a:ext>
            </a:extLst>
          </p:cNvPr>
          <p:cNvSpPr txBox="1"/>
          <p:nvPr/>
        </p:nvSpPr>
        <p:spPr>
          <a:xfrm>
            <a:off x="520262" y="1131754"/>
            <a:ext cx="11433860" cy="5036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مصادر المعرفة:</a:t>
            </a:r>
          </a:p>
          <a:p>
            <a:endParaRPr lang="ar-S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 rtl="0">
              <a:lnSpc>
                <a:spcPct val="120000"/>
              </a:lnSpc>
              <a:buAutoNum type="arabicPeriod"/>
            </a:pP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Arduino MASTERCLASS | </a:t>
            </a:r>
            <a:r>
              <a:rPr lang="ar-S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Full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Programming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Workshop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90 </a:t>
            </a:r>
            <a:r>
              <a:rPr lang="ar-S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Minutes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https://www.youtube.com/watch?v=BLrHTHUjPuw</a:t>
            </a:r>
            <a:endParaRPr lang="ar-S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 rtl="0">
              <a:lnSpc>
                <a:spcPct val="120000"/>
              </a:lnSpc>
              <a:buAutoNum type="arabicPeriod"/>
            </a:pP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الموقع الرسمي لفريق المؤسسون </a:t>
            </a:r>
            <a:r>
              <a:rPr lang="ar-S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للأردوينو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https://www.arduino.cc</a:t>
            </a:r>
            <a:endParaRPr lang="ar-S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 rtl="0">
              <a:lnSpc>
                <a:spcPct val="120000"/>
              </a:lnSpc>
              <a:buAutoNum type="arabicPeriod"/>
            </a:pPr>
            <a:r>
              <a:rPr lang="ar-S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Getting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Started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Arduino. </a:t>
            </a:r>
            <a:b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https://docs.arduino.cc/learn/starting-guide/getting-started-arduino/</a:t>
            </a:r>
            <a:endParaRPr lang="ar-S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 rtl="0">
              <a:lnSpc>
                <a:spcPct val="120000"/>
              </a:lnSpc>
              <a:buAutoNum type="arabicPeriod"/>
            </a:pP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دورة تعلم الأردوينو للمبتدئين</a:t>
            </a:r>
            <a:b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https://www.youtube.com/watch?v=iphQeO7ZP_k&amp;list=PLUKyI8ySgdwp4pgcKDRrWqkERrJXmknZ0&amp;index=49</a:t>
            </a:r>
            <a:endParaRPr lang="ar-S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802D0EEC-AB17-B48D-3DC3-0E2E106EB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888" y="4502405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E51ACEE3-B611-4CBF-68AE-0BC336BCC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295" y="3493816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5FE91CFD-6BBF-78CB-A00B-97E81DC7A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674" y="2747240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06E9BCEB-EB8F-F781-6FA0-85CFC1ADD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9978" y="5635295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810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AA5E1-84E0-05FB-799B-4577C3EC8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4ED21610-8DAF-BA10-F204-800215F6E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480B7F66-69AC-9C73-BB3E-97872479C212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BA5F8DB6-CE38-BD6E-E2F8-B0DD7834F9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0A14CC46-3A23-CE60-020B-EA0288FC91D7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28387430-6DD0-C188-2F09-7F73B9DDC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6DD1668-696F-CDB5-FC89-67100F9DD85E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F6F7CC8A-BD72-3E99-FB4E-B4BD63F37E04}"/>
              </a:ext>
            </a:extLst>
          </p:cNvPr>
          <p:cNvSpPr txBox="1"/>
          <p:nvPr/>
        </p:nvSpPr>
        <p:spPr>
          <a:xfrm>
            <a:off x="5789806" y="417455"/>
            <a:ext cx="616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6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 Arduino اليوم الأول: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343015BF-B4DD-8E4E-2B39-F4C76F5EBCFD}"/>
              </a:ext>
            </a:extLst>
          </p:cNvPr>
          <p:cNvSpPr txBox="1"/>
          <p:nvPr/>
        </p:nvSpPr>
        <p:spPr>
          <a:xfrm>
            <a:off x="1056289" y="1631453"/>
            <a:ext cx="10531366" cy="359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المهام المطلوب تجهيزها في اللقاء القادم:</a:t>
            </a:r>
          </a:p>
          <a:p>
            <a:endParaRPr lang="ar-SA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lnSpc>
                <a:spcPct val="150000"/>
              </a:lnSpc>
              <a:buAutoNum type="arabicPeriod"/>
            </a:pP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تنصيب برنامج برمجة الأردوينو على جهازك المحمول Arduino IDE رابط البرنامج: </a:t>
            </a: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https://www.arduino.cc/en/software</a:t>
            </a:r>
            <a:endParaRPr lang="ar-SA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lnSpc>
                <a:spcPct val="150000"/>
              </a:lnSpc>
              <a:buAutoNum type="arabicPeriod"/>
            </a:pP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إنشاء حساب على موقع محاكي الأردوينو عبر الرابط</a:t>
            </a:r>
            <a:b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https://www.tinkercad.com/</a:t>
            </a:r>
            <a:endParaRPr lang="ar-SA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72D0E16C-F5FC-9232-B5AE-6B073D20E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392" y="3429000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33080263-F156-CC5E-D5F5-066C3E66E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212" y="4609400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123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2A67D-0E78-8DFD-34C8-6A3361635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B4D3D933-1F24-6453-3D21-AD047DDDD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EC668932-B264-D075-87A1-D2665C1C1AFC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672054F8-0B37-6D5B-FBD6-A7EF9B99E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24A73907-4E2A-AB45-75A8-2435F24C44ED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4BB07361-D8B8-C9AE-0FC0-B08A03797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725A4B9-00C2-97FB-6120-D53EB1C38BE7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9D53965-313B-265A-E5B4-33C793A47A2E}"/>
              </a:ext>
            </a:extLst>
          </p:cNvPr>
          <p:cNvSpPr txBox="1"/>
          <p:nvPr/>
        </p:nvSpPr>
        <p:spPr>
          <a:xfrm>
            <a:off x="4828109" y="1173165"/>
            <a:ext cx="61643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6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ماذا عملت واجتهدت في إنجازه من مهام اليوم الأول؟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49D953E6-15C3-FDB4-7E57-F7900A0E506F}"/>
              </a:ext>
            </a:extLst>
          </p:cNvPr>
          <p:cNvSpPr txBox="1"/>
          <p:nvPr/>
        </p:nvSpPr>
        <p:spPr>
          <a:xfrm>
            <a:off x="1903494" y="1639932"/>
            <a:ext cx="6006773" cy="41614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342900" indent="-342900" algn="l" rtl="0">
              <a:lnSpc>
                <a:spcPct val="150000"/>
              </a:lnSpc>
              <a:buAutoNum type="alphaUcPeriod"/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نصبت البرنامج فقط</a:t>
            </a:r>
          </a:p>
          <a:p>
            <a:pPr marL="342900" indent="-342900" algn="l" rtl="0">
              <a:lnSpc>
                <a:spcPct val="150000"/>
              </a:lnSpc>
              <a:buAutoNum type="alphaUcPeriod"/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سجلت حساب في الموقع فقط</a:t>
            </a:r>
          </a:p>
          <a:p>
            <a:pPr marL="342900" indent="-342900" algn="l" rtl="0">
              <a:lnSpc>
                <a:spcPct val="150000"/>
              </a:lnSpc>
              <a:buAutoNum type="alphaUcPeriod"/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أنجزت المهمتين بنجاح</a:t>
            </a:r>
          </a:p>
          <a:p>
            <a:pPr marL="342900" indent="-342900" algn="l" rtl="0">
              <a:lnSpc>
                <a:spcPct val="150000"/>
              </a:lnSpc>
              <a:buAutoNum type="alphaUcPeriod"/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اجتهدت في عمل المهام ولم أستطع</a:t>
            </a:r>
          </a:p>
          <a:p>
            <a:pPr marL="342900" indent="-342900" algn="l" rtl="0">
              <a:lnSpc>
                <a:spcPct val="150000"/>
              </a:lnSpc>
              <a:buAutoNum type="alphaUcPeriod"/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المعذرة لم يكن لدي وقت ولم أحاول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btnInknoeActivityCp2">
            <a:extLst>
              <a:ext uri="{FF2B5EF4-FFF2-40B4-BE49-F238E27FC236}">
                <a16:creationId xmlns:a16="http://schemas.microsoft.com/office/drawing/2014/main" id="{831B7A0C-4243-E724-70A0-F8C5FC04699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377" y="5103829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20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C63D2-BB8D-B00F-68C9-1BC28C044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26DF37DB-CE16-4DEA-ABD3-8D2C1D209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63AE8137-D5BA-964F-77C9-E4DB134B5314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9E2A2B59-C868-2FA1-6093-47C0B6236A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931680EA-D42E-2C74-2BFE-C1DB4669D415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10014CE6-BFD6-EE07-11FF-FB8B580C2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637158F-2DA2-87A5-95C9-49C7E364CE07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 ">
            <a:extLst>
              <a:ext uri="{FF2B5EF4-FFF2-40B4-BE49-F238E27FC236}">
                <a16:creationId xmlns:a16="http://schemas.microsoft.com/office/drawing/2014/main" id="{06957F05-80F6-399A-2D8C-3534E6E58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124" y="1359822"/>
            <a:ext cx="6858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396C03DA-05EC-A1CB-1DD6-1D4124AEBEB9}"/>
              </a:ext>
            </a:extLst>
          </p:cNvPr>
          <p:cNvSpPr txBox="1"/>
          <p:nvPr/>
        </p:nvSpPr>
        <p:spPr>
          <a:xfrm>
            <a:off x="8417139" y="2878931"/>
            <a:ext cx="3233578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الدوائر الكهربائية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44C647B6-142D-F301-2FC6-D519748B82FB}"/>
              </a:ext>
            </a:extLst>
          </p:cNvPr>
          <p:cNvSpPr txBox="1"/>
          <p:nvPr/>
        </p:nvSpPr>
        <p:spPr>
          <a:xfrm>
            <a:off x="888124" y="5389325"/>
            <a:ext cx="61643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What is an Electric Circuit?</a:t>
            </a:r>
            <a:endParaRPr lang="ar-SA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1D82678F-BB07-0E84-626E-9B2E4DB07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211" y="5551480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225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657E1-C4BD-C854-474B-325E0A69A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913E192C-791E-2CAF-CF24-CE0D1E99C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48CC1B62-3786-694F-63AA-DA62E9F10909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CF6B5903-340B-A693-CCC1-3D309E575E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1408527F-428A-2276-4D6C-59BC5A0323BD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E73B9E29-28EE-8374-6912-2DED96DA1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A1334F7-FC61-F664-08D5-943AA4B05F0D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F6F6AAE-E809-3EE4-AEF0-8950DA4B44DD}"/>
              </a:ext>
            </a:extLst>
          </p:cNvPr>
          <p:cNvSpPr txBox="1"/>
          <p:nvPr/>
        </p:nvSpPr>
        <p:spPr>
          <a:xfrm>
            <a:off x="8842808" y="276766"/>
            <a:ext cx="3233578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الدوائر الكهربائية</a:t>
            </a:r>
          </a:p>
        </p:txBody>
      </p:sp>
      <p:pic>
        <p:nvPicPr>
          <p:cNvPr id="3074" name="Picture 2" descr="Simple electrical circuits">
            <a:extLst>
              <a:ext uri="{FF2B5EF4-FFF2-40B4-BE49-F238E27FC236}">
                <a16:creationId xmlns:a16="http://schemas.microsoft.com/office/drawing/2014/main" id="{E2F589BB-2893-C87C-E1D1-460496B32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297" y="1411650"/>
            <a:ext cx="9073405" cy="421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885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0EBA0-D873-90FA-69E2-A22CAF3F5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563767C0-636C-E919-CFBE-78E184E24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A872BA0A-D904-0A3F-4685-A59953DE74B1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565DA110-B39F-B195-130E-0C99CB5532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66F47568-A5F2-02D0-7E49-20A727C162E9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2B65D1CE-F3D3-31E1-F74A-2FD707B9B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0F4AA16-307C-E6B5-677F-7621D92562C9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6868A47-5A9D-13CE-6C20-B94BC0E032AA}"/>
              </a:ext>
            </a:extLst>
          </p:cNvPr>
          <p:cNvSpPr txBox="1"/>
          <p:nvPr/>
        </p:nvSpPr>
        <p:spPr>
          <a:xfrm>
            <a:off x="8842808" y="276766"/>
            <a:ext cx="3233578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الدوائر الكهربائية</a:t>
            </a:r>
          </a:p>
        </p:txBody>
      </p:sp>
      <p:pic>
        <p:nvPicPr>
          <p:cNvPr id="4098" name="Picture 2" descr="Circuit diagram showing battery switch and light bulb.">
            <a:extLst>
              <a:ext uri="{FF2B5EF4-FFF2-40B4-BE49-F238E27FC236}">
                <a16:creationId xmlns:a16="http://schemas.microsoft.com/office/drawing/2014/main" id="{C96C6ABE-D02D-9B74-8913-A5C0585C1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103" y="1254067"/>
            <a:ext cx="8424830" cy="42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754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365EA-0AB2-3C4A-908C-794173B13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6294A6C1-DB31-C9B8-BAAA-CC082E4EB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12ADA9FB-525B-ED80-4C90-CC8B80039151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9353E693-0F6B-B1A1-EE3C-75CD668EF3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AD74E535-B207-3E03-5C51-EAD3BBEA6A64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D01ECF9E-F15C-C9CC-1A68-D99F80768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25C2B2F-4916-BC59-6F25-B1FE6228EA73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A422FF8B-BB21-55D9-0EFB-530B7EFD7EF7}"/>
              </a:ext>
            </a:extLst>
          </p:cNvPr>
          <p:cNvSpPr txBox="1"/>
          <p:nvPr/>
        </p:nvSpPr>
        <p:spPr>
          <a:xfrm>
            <a:off x="8842808" y="276766"/>
            <a:ext cx="3233578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الدوائر الكهربائية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F344B39-EB9C-D50E-8D51-4E97EE156F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8063" y="1173165"/>
            <a:ext cx="8566837" cy="412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926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D0983-B93A-69F5-DBB6-EAD62443F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28EC8D5F-83FD-029D-8777-BE0A1357E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76F58BB8-5132-9866-9DE1-85B312D91B12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7DE222B9-9078-E539-0FA4-2AF3BC5F18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739CBABA-773D-BE14-3272-6D06DDE60C8C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8735DE3B-2319-7296-D2F1-8FEA01916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ED4AE71-4811-F46B-D89D-476FEC0D0A71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An LED circuit with an Arduino.">
            <a:extLst>
              <a:ext uri="{FF2B5EF4-FFF2-40B4-BE49-F238E27FC236}">
                <a16:creationId xmlns:a16="http://schemas.microsoft.com/office/drawing/2014/main" id="{9C1F56EF-284E-287C-72DB-39DDB0485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381" y="1046207"/>
            <a:ext cx="8764772" cy="493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023519B8-795F-67B5-80D6-A1B5DEE4AEAC}"/>
              </a:ext>
            </a:extLst>
          </p:cNvPr>
          <p:cNvSpPr txBox="1"/>
          <p:nvPr/>
        </p:nvSpPr>
        <p:spPr>
          <a:xfrm>
            <a:off x="7628366" y="2200747"/>
            <a:ext cx="4334840" cy="245650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تدريب عملي (1)</a:t>
            </a:r>
          </a:p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صمم دائرة الفلاش</a:t>
            </a:r>
          </a:p>
        </p:txBody>
      </p:sp>
    </p:spTree>
    <p:extLst>
      <p:ext uri="{BB962C8B-B14F-4D97-AF65-F5344CB8AC3E}">
        <p14:creationId xmlns:p14="http://schemas.microsoft.com/office/powerpoint/2010/main" val="508557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E50E0-AA93-9C4E-E729-B5FF6E09E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E52F9582-24FE-BA65-264F-A54CFA4ED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B9A08979-E8D0-B41B-26A7-C92BF3E57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62C3CA3-1711-75D5-25D1-045723D0312C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C2BF22DB-F7FF-7676-0A3B-1271F4DCC62E}"/>
              </a:ext>
            </a:extLst>
          </p:cNvPr>
          <p:cNvSpPr txBox="1"/>
          <p:nvPr/>
        </p:nvSpPr>
        <p:spPr>
          <a:xfrm>
            <a:off x="7628366" y="2200747"/>
            <a:ext cx="4334840" cy="245650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تدريب عملي (1)</a:t>
            </a:r>
          </a:p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صمم دائرة الفلاش</a:t>
            </a:r>
          </a:p>
        </p:txBody>
      </p:sp>
      <p:pic>
        <p:nvPicPr>
          <p:cNvPr id="6146" name="Picture 2" descr="arduino uno projects for beginners">
            <a:extLst>
              <a:ext uri="{FF2B5EF4-FFF2-40B4-BE49-F238E27FC236}">
                <a16:creationId xmlns:a16="http://schemas.microsoft.com/office/drawing/2014/main" id="{3613624C-7AB1-B1A4-4903-856D1A9B8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034"/>
            <a:ext cx="7866994" cy="618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723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2FC0D-A55D-AF55-73AB-4A681DEC8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1C501809-7369-49B6-7D7E-BA423ABDE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486FB06A-54A0-98CE-FB91-F96B42B2F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7405411-52D5-CF58-0F7B-F19E82351386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E3EBC805-36D3-BA58-015B-496E97EA5648}"/>
              </a:ext>
            </a:extLst>
          </p:cNvPr>
          <p:cNvSpPr txBox="1"/>
          <p:nvPr/>
        </p:nvSpPr>
        <p:spPr>
          <a:xfrm>
            <a:off x="7628366" y="2200747"/>
            <a:ext cx="4334840" cy="245650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تدريب عملي (1)</a:t>
            </a:r>
          </a:p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صمم دائرة الفلاش</a:t>
            </a:r>
          </a:p>
        </p:txBody>
      </p:sp>
      <p:pic>
        <p:nvPicPr>
          <p:cNvPr id="9" name="صورة 8">
            <a:hlinkClick r:id="rId3"/>
            <a:extLst>
              <a:ext uri="{FF2B5EF4-FFF2-40B4-BE49-F238E27FC236}">
                <a16:creationId xmlns:a16="http://schemas.microsoft.com/office/drawing/2014/main" id="{3DB5A11B-D470-2F3B-C98D-767A52667B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12189"/>
          <a:stretch/>
        </p:blipFill>
        <p:spPr>
          <a:xfrm>
            <a:off x="0" y="580341"/>
            <a:ext cx="8796331" cy="5347494"/>
          </a:xfrm>
          <a:prstGeom prst="rect">
            <a:avLst/>
          </a:prstGeom>
        </p:spPr>
      </p:pic>
      <p:pic>
        <p:nvPicPr>
          <p:cNvPr id="10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5486CAFA-67D5-CADD-FB58-4BF9BC383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606" y="5246075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523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7ECED-CCC9-1C93-9A19-53A3BC7FB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4597FC60-F8E9-6EE8-DBAB-D7A8B206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F48F45C0-BEC2-6817-7AEC-73924E8CCABC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2BBE82CF-5E07-2AC3-B6D8-F553215019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8DB8E98D-BD46-958A-B7B1-CB6BE94CFC49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DF18D132-F154-3372-25DF-D3E9E8C06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D8DAF00-F62A-D25B-3B39-56A84B710CCA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2802E9B-E74B-A836-485C-49D7709D3A25}"/>
              </a:ext>
            </a:extLst>
          </p:cNvPr>
          <p:cNvSpPr txBox="1"/>
          <p:nvPr/>
        </p:nvSpPr>
        <p:spPr>
          <a:xfrm>
            <a:off x="6290720" y="213964"/>
            <a:ext cx="5830442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لوحة التوصيل (التجارب)</a:t>
            </a:r>
          </a:p>
        </p:txBody>
      </p:sp>
      <p:pic>
        <p:nvPicPr>
          <p:cNvPr id="7170" name="Picture 2" descr="How to use a breadboard">
            <a:hlinkClick r:id="rId4"/>
            <a:extLst>
              <a:ext uri="{FF2B5EF4-FFF2-40B4-BE49-F238E27FC236}">
                <a16:creationId xmlns:a16="http://schemas.microsoft.com/office/drawing/2014/main" id="{8E27ED90-9F06-D61B-A7D3-C0BBBD911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317" y="1233022"/>
            <a:ext cx="10530807" cy="506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B7F04C27-B5D9-2819-64FA-27CE64A40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4364" y="5619213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895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4E24C-E67C-E5B0-D4B4-DA881CB27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123FCDD7-047F-C6D8-1944-B8864B307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78B05060-459F-DB25-1961-E778AC8BBD01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8EF91F36-1816-E353-44B9-38859D4EFF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08DD83E1-A6CF-B0BE-F29A-BD2551F5401B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04A94819-6062-4D92-B055-26F22873F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331BCAD-78F4-6B57-D77C-92219D8E7AC0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An LED circuit with an Arduino.">
            <a:extLst>
              <a:ext uri="{FF2B5EF4-FFF2-40B4-BE49-F238E27FC236}">
                <a16:creationId xmlns:a16="http://schemas.microsoft.com/office/drawing/2014/main" id="{DB5E7EEC-3BDA-2B97-0BF1-C49E853D8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381" y="1046207"/>
            <a:ext cx="8764772" cy="493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1B1B79B8-3038-66CB-A1DC-7E8614E02006}"/>
              </a:ext>
            </a:extLst>
          </p:cNvPr>
          <p:cNvSpPr txBox="1"/>
          <p:nvPr/>
        </p:nvSpPr>
        <p:spPr>
          <a:xfrm>
            <a:off x="7841565" y="2200747"/>
            <a:ext cx="3908442" cy="245650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تدريب عملي (2)</a:t>
            </a:r>
          </a:p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خاصية </a:t>
            </a:r>
            <a:r>
              <a:rPr lang="en-US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PWM~</a:t>
            </a:r>
            <a:endParaRPr lang="ar-SA" sz="54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822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F70DF-0103-D16A-EFD2-4DB584E76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1A752E10-57EF-CC43-E090-7B54442FF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C70A52CA-4AFF-164F-9914-302095108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6357E4C-AD0D-BC62-F90F-8F3410E263E7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BE35C57-69B1-4A87-DD3C-ADC8395B2CD1}"/>
              </a:ext>
            </a:extLst>
          </p:cNvPr>
          <p:cNvSpPr txBox="1"/>
          <p:nvPr/>
        </p:nvSpPr>
        <p:spPr>
          <a:xfrm>
            <a:off x="7841565" y="2200747"/>
            <a:ext cx="3908442" cy="245650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تدريب عملي (2)</a:t>
            </a:r>
          </a:p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خاصية </a:t>
            </a:r>
            <a:r>
              <a:rPr lang="en-US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PWM~</a:t>
            </a:r>
            <a:endParaRPr lang="ar-SA" sz="54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صورة 4">
            <a:hlinkClick r:id="rId3"/>
            <a:extLst>
              <a:ext uri="{FF2B5EF4-FFF2-40B4-BE49-F238E27FC236}">
                <a16:creationId xmlns:a16="http://schemas.microsoft.com/office/drawing/2014/main" id="{8B9FA056-0B32-0302-3748-D7952499C96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852771"/>
            <a:ext cx="7813895" cy="4725069"/>
          </a:xfrm>
          <a:prstGeom prst="rect">
            <a:avLst/>
          </a:prstGeom>
        </p:spPr>
      </p:pic>
      <p:pic>
        <p:nvPicPr>
          <p:cNvPr id="8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2B58FED4-E81A-2C94-41A7-17E27A1C6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64" y="4910541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958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11D2C-2427-C6EB-09A6-C475F963E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0DD14374-A5FE-B524-4D36-42AA1FFD6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DC7A78C0-FC8C-4087-1212-A375A17D9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E61A562-0968-8A93-3E86-3BEC78D1DE37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D3BD4E8D-FF33-1F26-B702-7B18B5E1374B}"/>
              </a:ext>
            </a:extLst>
          </p:cNvPr>
          <p:cNvSpPr txBox="1"/>
          <p:nvPr/>
        </p:nvSpPr>
        <p:spPr>
          <a:xfrm>
            <a:off x="7841565" y="2200747"/>
            <a:ext cx="3908442" cy="245650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تدريب عملي (2)</a:t>
            </a:r>
          </a:p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خاصية </a:t>
            </a:r>
            <a:r>
              <a:rPr lang="en-US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PWM~</a:t>
            </a:r>
            <a:endParaRPr lang="ar-SA" sz="54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صورة 6">
            <a:hlinkClick r:id="rId3"/>
            <a:extLst>
              <a:ext uri="{FF2B5EF4-FFF2-40B4-BE49-F238E27FC236}">
                <a16:creationId xmlns:a16="http://schemas.microsoft.com/office/drawing/2014/main" id="{B435ECDF-0894-F1F0-1689-42D2EBE75FA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17734"/>
            <a:ext cx="6874026" cy="6122614"/>
          </a:xfrm>
          <a:prstGeom prst="rect">
            <a:avLst/>
          </a:prstGeom>
        </p:spPr>
      </p:pic>
      <p:pic>
        <p:nvPicPr>
          <p:cNvPr id="9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D800ED59-594D-6519-C0C9-4992AF3E2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120" y="5657660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899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C4593-5B03-B2A7-BF10-5F0133AE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AAB1F313-B5DC-F743-FBAA-B4420350E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5ACDCC35-5345-ECCF-1B14-47E25ACADBC3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8CFEC469-D2F6-F9BF-360D-87D64DA28A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D539925A-D718-B2D2-313C-27C5D4CC3455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B33ED5E7-6949-0CAB-8C47-6585B9978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BAA0EE0-7E6E-7CC8-6776-99F59225C829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حساب المقاومة بالألوان مع برنامج اونلاين">
            <a:extLst>
              <a:ext uri="{FF2B5EF4-FFF2-40B4-BE49-F238E27FC236}">
                <a16:creationId xmlns:a16="http://schemas.microsoft.com/office/drawing/2014/main" id="{F798EEA5-75E7-2D28-46CD-8FBD41085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43" y="217734"/>
            <a:ext cx="7104994" cy="532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7378DBE8-15C6-3CB6-FA07-D9F87FE10D24}"/>
              </a:ext>
            </a:extLst>
          </p:cNvPr>
          <p:cNvSpPr txBox="1"/>
          <p:nvPr/>
        </p:nvSpPr>
        <p:spPr>
          <a:xfrm>
            <a:off x="8531347" y="2890391"/>
            <a:ext cx="3463640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المقاومة الكهربائية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resistance</a:t>
            </a:r>
            <a:endParaRPr lang="ar-SA" sz="3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599B2E2-FF3B-D672-079A-7D1D5A4E4434}"/>
              </a:ext>
            </a:extLst>
          </p:cNvPr>
          <p:cNvSpPr txBox="1"/>
          <p:nvPr/>
        </p:nvSpPr>
        <p:spPr>
          <a:xfrm>
            <a:off x="1342297" y="5487160"/>
            <a:ext cx="6164316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 fontAlgn="base">
              <a:spcAft>
                <a:spcPts val="750"/>
              </a:spcAft>
            </a:pPr>
            <a:r>
              <a:rPr lang="ar-SA" sz="3200" b="1" i="0" dirty="0">
                <a:solidFill>
                  <a:srgbClr val="3535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حساب المقاومة بالألوان مع برنامج اونلاين</a:t>
            </a:r>
            <a:endParaRPr lang="ar-SA" sz="3200" b="1" i="0" dirty="0">
              <a:solidFill>
                <a:srgbClr val="35353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47C9E662-BFA9-2BEB-F971-37E2D7BAF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487" y="5616994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56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7A7AF-439C-3D7F-4972-4FA41E6D0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2FFCFBE6-4E49-3674-095D-C9306F8D87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60338F6E-B0CB-5F24-65E3-DBBB88E8C0F8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E8779978-1EC9-1282-12A9-37F0E07C9D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6CEC3AD9-412B-2ADB-2F23-F23648B2F665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5980B35E-AAE3-EF89-ECED-FB16FFFBD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E2073EC-A1F3-F4D4-4839-C9C81AABD5CF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D50421E9-77C6-3397-3589-BB060EFFFC2F}"/>
              </a:ext>
            </a:extLst>
          </p:cNvPr>
          <p:cNvSpPr txBox="1"/>
          <p:nvPr/>
        </p:nvSpPr>
        <p:spPr>
          <a:xfrm>
            <a:off x="5958369" y="300273"/>
            <a:ext cx="623363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المقاومة الكهربائية :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resistance</a:t>
            </a:r>
            <a:endParaRPr lang="ar-SA" sz="3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2" name="Picture 2" descr="Ohm's Law Calculator and Electrical Formulas - Inch Calculator">
            <a:extLst>
              <a:ext uri="{FF2B5EF4-FFF2-40B4-BE49-F238E27FC236}">
                <a16:creationId xmlns:a16="http://schemas.microsoft.com/office/drawing/2014/main" id="{C519AB9B-DDD3-A357-27B3-33EAB95A6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913" y="944747"/>
            <a:ext cx="7770173" cy="518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6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6BFA9-5B55-46D8-6883-AE812EB12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D32F7A11-4074-98A1-8A89-A50899AAE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0B891348-6759-9297-05B1-35EC8D96E24F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1614873C-E292-7956-5941-E3DE553D8D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63E33549-AE3F-9A98-FCED-5ED656910B66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2E4F64E3-EFD8-B57C-E886-B81D892E5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2779E12-75AA-D7AC-33A2-378FDFE4C73F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صورة 4" descr="صورة تحتوي على نص, رسوم متحركة, تصميم الجرافيك, الكتابة على الجدران&#10;&#10;تم إنشاء الوصف تلقائياً">
            <a:extLst>
              <a:ext uri="{FF2B5EF4-FFF2-40B4-BE49-F238E27FC236}">
                <a16:creationId xmlns:a16="http://schemas.microsoft.com/office/drawing/2014/main" id="{A6E96BFE-E3CA-779C-6E96-10BF7C5DD0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109" y="846857"/>
            <a:ext cx="7477782" cy="4202969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D42B93B-196B-F092-4EBA-988A16686810}"/>
              </a:ext>
            </a:extLst>
          </p:cNvPr>
          <p:cNvSpPr txBox="1"/>
          <p:nvPr/>
        </p:nvSpPr>
        <p:spPr>
          <a:xfrm>
            <a:off x="2357109" y="5097197"/>
            <a:ext cx="74777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b="1" i="0" dirty="0">
                <a:solidFill>
                  <a:srgbClr val="0F0F0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جميع انواع الالكترونيات في فيديو واحد مع محمد طلعت</a:t>
            </a:r>
            <a:br>
              <a:rPr lang="ar-SA" sz="2800" b="1" i="0" dirty="0">
                <a:solidFill>
                  <a:srgbClr val="0F0F0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</a:br>
            <a:r>
              <a:rPr lang="en-US" sz="2800" b="1" i="0" dirty="0">
                <a:solidFill>
                  <a:srgbClr val="0F0F0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All Electronics</a:t>
            </a:r>
            <a:endParaRPr lang="en-US" sz="2800" b="1" i="0" dirty="0">
              <a:solidFill>
                <a:srgbClr val="0F0F0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EE16FAA7-A518-9C1F-CE8E-D0A771341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131" y="5528527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359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1B18E-123B-555C-F30D-AA90E8E9F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E1628223-34D8-C823-CDCE-9DB7B8A13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F8B887E7-8322-66B4-07AD-1E6FF439EEF0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24F43399-0AD1-0926-27D2-6F6D5AE855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992A6F8A-4AFE-E458-3E20-05CD0E22B64C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7378F8F1-7D78-B21B-6A6C-B210A99AE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DF35107-A7F2-F571-FC49-A63231E2A0A1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EE5FE90B-AD85-BD55-21E2-D13788206ECC}"/>
              </a:ext>
            </a:extLst>
          </p:cNvPr>
          <p:cNvSpPr txBox="1"/>
          <p:nvPr/>
        </p:nvSpPr>
        <p:spPr>
          <a:xfrm>
            <a:off x="7726983" y="2035399"/>
            <a:ext cx="4011483" cy="245650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تدريب عملي (3)</a:t>
            </a:r>
          </a:p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الطنان - </a:t>
            </a:r>
            <a:r>
              <a:rPr lang="en-US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buzzer</a:t>
            </a:r>
            <a:endParaRPr lang="ar-SA" sz="54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صورة 6" descr="صورة تحتوي على نص, لقطة شاشة, مستطيل, دائرة كهربائية&#10;&#10;تم إنشاء الوصف تلقائياً">
            <a:hlinkClick r:id="rId4"/>
            <a:extLst>
              <a:ext uri="{FF2B5EF4-FFF2-40B4-BE49-F238E27FC236}">
                <a16:creationId xmlns:a16="http://schemas.microsoft.com/office/drawing/2014/main" id="{7E27E668-C544-3A17-35C4-1DCA0655B6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35" y="1892128"/>
            <a:ext cx="5486400" cy="3429000"/>
          </a:xfrm>
          <a:prstGeom prst="rect">
            <a:avLst/>
          </a:prstGeom>
        </p:spPr>
      </p:pic>
      <p:pic>
        <p:nvPicPr>
          <p:cNvPr id="5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8338C7BB-413F-AC12-1480-00714E2CB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99067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523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93726-9FA0-2DEE-0533-2D1FF8544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2666A386-EBD1-C929-B711-125F4E3DDEE2}"/>
              </a:ext>
            </a:extLst>
          </p:cNvPr>
          <p:cNvSpPr txBox="1"/>
          <p:nvPr/>
        </p:nvSpPr>
        <p:spPr>
          <a:xfrm>
            <a:off x="2923190" y="4198998"/>
            <a:ext cx="60933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الأردوينو - Arduino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CCC0E52D-B95F-B2B5-0597-4F7BAE9C1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E04065DA-881C-DBAB-4828-215C87EE9E95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Arduino | DroneBot Workshop">
            <a:extLst>
              <a:ext uri="{FF2B5EF4-FFF2-40B4-BE49-F238E27FC236}">
                <a16:creationId xmlns:a16="http://schemas.microsoft.com/office/drawing/2014/main" id="{DC618D92-F7E0-8506-C25B-23C573870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288" y="1622064"/>
            <a:ext cx="3305175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CA155D25-9902-8291-A17D-B053A096EF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CB6798B-85AD-06C4-9AB5-0029E686D0AE}"/>
              </a:ext>
            </a:extLst>
          </p:cNvPr>
          <p:cNvSpPr txBox="1"/>
          <p:nvPr/>
        </p:nvSpPr>
        <p:spPr>
          <a:xfrm>
            <a:off x="2923190" y="5235936"/>
            <a:ext cx="6093372" cy="584775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الثالث: العمل مع الحساسات</a:t>
            </a:r>
          </a:p>
        </p:txBody>
      </p:sp>
    </p:spTree>
    <p:extLst>
      <p:ext uri="{BB962C8B-B14F-4D97-AF65-F5344CB8AC3E}">
        <p14:creationId xmlns:p14="http://schemas.microsoft.com/office/powerpoint/2010/main" val="4065865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0D064-690A-BF87-CD5E-7F34C9F67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9B34C51D-7BC3-D5C6-332B-42C27F633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25DE11D7-322E-9339-A437-3D30C6CECDDA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A2C8E46E-CDF6-8033-23FF-5C04026BF9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C360647D-A2A4-A26C-61B9-703A03CD8279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74CEF299-3FAA-23E7-916A-618381407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93C0050-BA77-8CC7-1FCB-70AB1BAF44DF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AA78AD-EF1B-C47E-5C5C-79BC457CFB48}"/>
              </a:ext>
            </a:extLst>
          </p:cNvPr>
          <p:cNvSpPr txBox="1"/>
          <p:nvPr/>
        </p:nvSpPr>
        <p:spPr>
          <a:xfrm>
            <a:off x="1470855" y="2172552"/>
            <a:ext cx="8965917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أهم معلومة استفدت منها في اليوم الماضي ؟</a:t>
            </a:r>
          </a:p>
        </p:txBody>
      </p:sp>
      <p:pic>
        <p:nvPicPr>
          <p:cNvPr id="7" name="btnInknoeActivityCp2">
            <a:extLst>
              <a:ext uri="{FF2B5EF4-FFF2-40B4-BE49-F238E27FC236}">
                <a16:creationId xmlns:a16="http://schemas.microsoft.com/office/drawing/2014/main" id="{1C4B40BF-F794-2D90-698B-C28680DFADF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789" y="4105398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816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1A86B-A642-4944-38C6-27B8857FB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732AA192-95BC-1504-248B-519AEA11F8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37B2F037-D5F5-44F6-5E43-DEE84F49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C5D4141-DFCA-09BB-336F-E4A7DF1E7FDB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What is an Arduino? - SparkFun Learn">
            <a:extLst>
              <a:ext uri="{FF2B5EF4-FFF2-40B4-BE49-F238E27FC236}">
                <a16:creationId xmlns:a16="http://schemas.microsoft.com/office/drawing/2014/main" id="{103CE7AD-F725-BDAC-695D-B55B9A2BC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9" y="246769"/>
            <a:ext cx="7709339" cy="566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13B88DF-7623-802C-1DD8-0E87A85736FE}"/>
              </a:ext>
            </a:extLst>
          </p:cNvPr>
          <p:cNvSpPr txBox="1"/>
          <p:nvPr/>
        </p:nvSpPr>
        <p:spPr>
          <a:xfrm>
            <a:off x="7693572" y="613961"/>
            <a:ext cx="4138863" cy="46474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/>
              <a:t>إذا كنت تتعامل مع حساس يعطي خرجًا متغيرًا، مثل حساس درجة الحرارة أو حساس الضوء، فأي المنافذ هي الأنسب لقراءة إشارة هذا الحساس؟</a:t>
            </a:r>
            <a:endParaRPr lang="ar-SA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ar-SA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ارسم دائرة حول هذه المنافذ</a:t>
            </a:r>
          </a:p>
        </p:txBody>
      </p:sp>
      <p:pic>
        <p:nvPicPr>
          <p:cNvPr id="5" name="btnInknoeActivityCp2">
            <a:extLst>
              <a:ext uri="{FF2B5EF4-FFF2-40B4-BE49-F238E27FC236}">
                <a16:creationId xmlns:a16="http://schemas.microsoft.com/office/drawing/2014/main" id="{710ADDB1-0F18-E4E0-7FE6-C0EAAF6DB02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555" y="5338076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004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14A87-EF67-D176-C7CB-B91BAADC8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1E014DF0-03A8-3D27-6573-7010BFCA5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4347F252-A456-BD42-B199-E281B21DE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1BC183D-7DEB-65A2-E151-E63607033D05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4A8DDBFB-9A97-B9E0-6743-5F28C7FDEE31}"/>
              </a:ext>
            </a:extLst>
          </p:cNvPr>
          <p:cNvSpPr txBox="1"/>
          <p:nvPr/>
        </p:nvSpPr>
        <p:spPr>
          <a:xfrm>
            <a:off x="10531366" y="447496"/>
            <a:ext cx="1529948" cy="57431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مقارنة بين المنافذ التناظرية </a:t>
            </a:r>
          </a:p>
          <a:p>
            <a:pPr algn="ctr">
              <a:lnSpc>
                <a:spcPct val="120000"/>
              </a:lnSpc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Analog 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والمنافذ الرقمية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</a:t>
            </a:r>
            <a:endParaRPr lang="ar-SA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0BFC60B3-1078-FB91-8472-8F3FBB1F537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686" y="336609"/>
            <a:ext cx="10621398" cy="585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82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44058-F816-C517-EE3E-BD7EFDF4C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67621215-9D17-19C0-E0FA-1C92B611E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B14F9322-22F9-8106-11B2-FFFF7DC40361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4E99BC22-03E9-45EB-080A-24845F9764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6C663CC9-E25B-70FC-8C12-99524FDFE137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D43895B8-926C-5A94-5B60-80508CD2C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08ACB3C-8EF0-3AC2-B43F-22E4C34C4C69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A2C3EC4-7375-5129-2FDE-DFCC0304046C}"/>
              </a:ext>
            </a:extLst>
          </p:cNvPr>
          <p:cNvSpPr txBox="1"/>
          <p:nvPr/>
        </p:nvSpPr>
        <p:spPr>
          <a:xfrm>
            <a:off x="1326530" y="2825349"/>
            <a:ext cx="9739846" cy="201869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ar-SA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حساس الأشعة تحت الحمراء 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 Sensor</a:t>
            </a:r>
            <a:endParaRPr lang="ar-SA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ar-SA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حساس الموجات الصوتية 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Ultrasonic sensor</a:t>
            </a:r>
            <a:endParaRPr lang="ar-SA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4236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BCFC0-5654-B87B-B0AC-6B49FA792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8CD25C86-B909-91ED-0999-F8BA18411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9FBEEE31-199D-AD17-44CE-84E7C929ABD9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71380B11-ECD7-DFC6-D8D5-5CD2071261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656435AC-A16E-D711-F809-0EC6F1A65537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4287F1FB-4115-B6A4-008D-0F87C8826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FA92747-5E1B-6811-079B-7DC232CD86B8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اشتري اونلاين بأفضل الاسعار بالسعودية - سوق الان امازون السعودية: ارديست  وحدة استشعار كهروضوئية عاكسة لتفادي العوائق بالاشعة تحت الحمراء لروبوت  سيارة اردوينو الذكي : صناعي وعلمي">
            <a:extLst>
              <a:ext uri="{FF2B5EF4-FFF2-40B4-BE49-F238E27FC236}">
                <a16:creationId xmlns:a16="http://schemas.microsoft.com/office/drawing/2014/main" id="{2A73B0A9-ED73-DE0D-191F-5DFB31227D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13"/>
          <a:stretch/>
        </p:blipFill>
        <p:spPr bwMode="auto">
          <a:xfrm>
            <a:off x="364837" y="2188295"/>
            <a:ext cx="6207870" cy="341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1D618287-FEE2-825B-8B1E-DE74AE895944}"/>
              </a:ext>
            </a:extLst>
          </p:cNvPr>
          <p:cNvSpPr txBox="1"/>
          <p:nvPr/>
        </p:nvSpPr>
        <p:spPr>
          <a:xfrm>
            <a:off x="4415740" y="1300123"/>
            <a:ext cx="7271763" cy="2456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حساس الأشعة </a:t>
            </a:r>
            <a:br>
              <a:rPr lang="ar-SA" sz="5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5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تحت الحمراء 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 Sensor</a:t>
            </a:r>
            <a:endParaRPr lang="ar-SA" sz="5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E1FB054-56FC-36B6-0DC4-E0145F887A8E}"/>
              </a:ext>
            </a:extLst>
          </p:cNvPr>
          <p:cNvSpPr txBox="1"/>
          <p:nvPr/>
        </p:nvSpPr>
        <p:spPr>
          <a:xfrm>
            <a:off x="1510543" y="5663489"/>
            <a:ext cx="391645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ما هو حساس الأشعة تحت الحمراء ؟</a:t>
            </a:r>
            <a:endParaRPr lang="ar-S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AC5363CC-7846-D6AE-6C14-5FD097DE5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543" y="5690751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2687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5ADB9-E86F-46D9-5A29-347D99460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D7EEE6AD-0A34-B119-F5BB-934994BEE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CA2976C4-0175-FA29-E941-AD7AA8EAF1E2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BFCFA0B2-A0A7-3E51-2870-DBE4274570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9E6C94A8-5E44-A32A-CBB4-A5E99789DBAF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22D32B07-FFB9-A3B5-ACC7-AD87620C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83FAFD1-F33B-7525-A2A8-D52581772C36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3EA09845-E3A7-D399-405C-0D9DC7041674}"/>
              </a:ext>
            </a:extLst>
          </p:cNvPr>
          <p:cNvSpPr txBox="1"/>
          <p:nvPr/>
        </p:nvSpPr>
        <p:spPr>
          <a:xfrm>
            <a:off x="7778504" y="2035399"/>
            <a:ext cx="3908441" cy="245650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تدريب عملي (4)</a:t>
            </a:r>
          </a:p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حساس </a:t>
            </a:r>
            <a:r>
              <a:rPr lang="en-US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</a:t>
            </a:r>
            <a:endParaRPr lang="ar-SA" sz="54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صورة 6">
            <a:hlinkClick r:id="rId4"/>
            <a:extLst>
              <a:ext uri="{FF2B5EF4-FFF2-40B4-BE49-F238E27FC236}">
                <a16:creationId xmlns:a16="http://schemas.microsoft.com/office/drawing/2014/main" id="{AC7748DF-11A1-B677-9020-CD67EA78D6C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4F5F6"/>
              </a:clrFrom>
              <a:clrTo>
                <a:srgbClr val="F4F5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962" y="1560786"/>
            <a:ext cx="7694368" cy="4051738"/>
          </a:xfrm>
          <a:prstGeom prst="rect">
            <a:avLst/>
          </a:prstGeom>
        </p:spPr>
      </p:pic>
      <p:pic>
        <p:nvPicPr>
          <p:cNvPr id="5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9105C2AE-C81A-2FF6-AB69-5775DD898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570" y="4956334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0474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CB102-32F9-1B67-4B2C-3476C497C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64C9E5A8-4F77-C7D0-A7F8-63C2809F3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094E0AAC-74F1-540A-5310-6E97E9CC3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9C568A6-AEC4-A389-CD42-50B53DDD01A3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45AA459D-30AD-4235-3A71-29ED45D108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17734"/>
            <a:ext cx="6201109" cy="6122614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E92BAD3D-A7B5-D903-1EB1-0940B6D4FB54}"/>
              </a:ext>
            </a:extLst>
          </p:cNvPr>
          <p:cNvSpPr txBox="1"/>
          <p:nvPr/>
        </p:nvSpPr>
        <p:spPr>
          <a:xfrm>
            <a:off x="6201109" y="2367171"/>
            <a:ext cx="5328766" cy="212365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مهارة</a:t>
            </a:r>
          </a:p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قراءة الكود البرمجي</a:t>
            </a:r>
          </a:p>
        </p:txBody>
      </p:sp>
    </p:spTree>
    <p:extLst>
      <p:ext uri="{BB962C8B-B14F-4D97-AF65-F5344CB8AC3E}">
        <p14:creationId xmlns:p14="http://schemas.microsoft.com/office/powerpoint/2010/main" val="3941750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DB80-90DD-CEC2-4A63-DAAD378D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92B9BD0E-1452-F62B-4102-0D15A1C44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63F096D1-B29B-0E91-A905-1A4F1F9AEA50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DD5B5813-3C56-155C-5E8E-EF691CAF32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2C7D5AEF-8FB6-9792-F922-4C57A4029F3F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1A9A17D5-80DB-9D5B-CBB1-81CCD75D3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ADAAD09-2ED4-87E7-9B22-E818A2185036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86E9148B-4747-591A-1EDF-FFB45BECAE01}"/>
              </a:ext>
            </a:extLst>
          </p:cNvPr>
          <p:cNvSpPr txBox="1"/>
          <p:nvPr/>
        </p:nvSpPr>
        <p:spPr>
          <a:xfrm>
            <a:off x="1634359" y="2520333"/>
            <a:ext cx="892328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تفكر الآن بالاستفادة من حساس الأشعة تحت الحمراء لبناء مشروعك الخاص؟</a:t>
            </a:r>
          </a:p>
        </p:txBody>
      </p:sp>
      <p:pic>
        <p:nvPicPr>
          <p:cNvPr id="7" name="btnInknoeActivityCp2">
            <a:extLst>
              <a:ext uri="{FF2B5EF4-FFF2-40B4-BE49-F238E27FC236}">
                <a16:creationId xmlns:a16="http://schemas.microsoft.com/office/drawing/2014/main" id="{81FB3CE8-48EE-4429-670C-D76B18C76AB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6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83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72596-286D-79A6-ABCE-8B36BFB19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BD8CB8B0-D59B-9D2B-1067-DB74BCE4B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74977EF6-0F26-D2DC-1FF0-C2FB71A69469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6972E3F3-FA98-A377-A257-A0346D993E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0013838E-0DB3-4926-6612-C50403DF4CDA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DF3A38FA-83C5-C4E3-910E-8F3ABC36F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A969688-01AB-7808-531C-2D551ABA45E8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013C7C7C-30E2-9F65-4E5C-651050FDD152}"/>
              </a:ext>
            </a:extLst>
          </p:cNvPr>
          <p:cNvSpPr txBox="1"/>
          <p:nvPr/>
        </p:nvSpPr>
        <p:spPr>
          <a:xfrm>
            <a:off x="5267078" y="2200747"/>
            <a:ext cx="7271763" cy="2456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حساس الموجات الصوتية 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Ultrasonic sensor</a:t>
            </a:r>
            <a:endParaRPr lang="ar-SA" sz="5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Ultrasonic sensor with arduino uno - Hackster.io">
            <a:extLst>
              <a:ext uri="{FF2B5EF4-FFF2-40B4-BE49-F238E27FC236}">
                <a16:creationId xmlns:a16="http://schemas.microsoft.com/office/drawing/2014/main" id="{29E83D93-9D98-8AFA-915D-08EBA25B2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52" y="1810817"/>
            <a:ext cx="5092919" cy="381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5521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77FC7-8783-8745-7763-C084B6019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84396ED7-C235-AD1E-06BD-0FB91D677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614E80AC-41BA-5FBE-E4C6-BD7CB0A3698D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9915720B-635B-F43C-336B-A3723A86E1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6EEC6DE8-E070-1F0E-5D9E-C827E1BEA214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0F23ABFB-CC15-D453-8500-09FB87DA5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43062B9-5D79-381F-9E45-1CB6DA34045E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A00F8994-C215-1355-F601-EED63FA2A931}"/>
              </a:ext>
            </a:extLst>
          </p:cNvPr>
          <p:cNvSpPr txBox="1"/>
          <p:nvPr/>
        </p:nvSpPr>
        <p:spPr>
          <a:xfrm>
            <a:off x="7740869" y="217734"/>
            <a:ext cx="4451131" cy="4613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تعرف على حساس الموجات فوق الصوتية أمامك وحدد أي المنافذ خاص بتغذيته بالطاقة الكهربائية؟</a:t>
            </a:r>
          </a:p>
        </p:txBody>
      </p:sp>
      <p:pic>
        <p:nvPicPr>
          <p:cNvPr id="1026" name="Picture 2" descr="Ultrasonic sensor with arduino uno - Hackster.io">
            <a:extLst>
              <a:ext uri="{FF2B5EF4-FFF2-40B4-BE49-F238E27FC236}">
                <a16:creationId xmlns:a16="http://schemas.microsoft.com/office/drawing/2014/main" id="{7598F05C-7B47-09FD-6D20-11FA3CEF9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33" y="501105"/>
            <a:ext cx="7352803" cy="551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btnInknoeActivityCp2">
            <a:extLst>
              <a:ext uri="{FF2B5EF4-FFF2-40B4-BE49-F238E27FC236}">
                <a16:creationId xmlns:a16="http://schemas.microsoft.com/office/drawing/2014/main" id="{F298FB09-87F6-77A2-128E-9DC522CDB36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410" y="5227183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97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3C9A3-763F-FD67-75BD-386881A68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23949352-3FC5-8B36-A165-5163A6C10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94C81CAD-3188-A8B8-BD50-14726A85BF15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C48C9661-0165-450C-50F6-B5E30C2514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01D0A7F7-EBAD-5710-C64D-32B4D688AFFF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765AB819-E8BE-3392-0788-E8E513C8E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8D4648A-8B4B-E05F-ED67-314D4A704724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4F2F7892-4ADC-CD21-838E-42456EEE59AC}"/>
              </a:ext>
            </a:extLst>
          </p:cNvPr>
          <p:cNvSpPr txBox="1"/>
          <p:nvPr/>
        </p:nvSpPr>
        <p:spPr>
          <a:xfrm>
            <a:off x="797970" y="2046057"/>
            <a:ext cx="10989163" cy="245650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تدريب عملي (5)</a:t>
            </a:r>
          </a:p>
          <a:p>
            <a:pPr algn="ctr">
              <a:lnSpc>
                <a:spcPct val="150000"/>
              </a:lnSpc>
            </a:pPr>
            <a:r>
              <a:rPr lang="ar-SA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حساس الموجات الصوتية </a:t>
            </a:r>
            <a:r>
              <a:rPr lang="en-US" sz="5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Ultrasonic sensor</a:t>
            </a:r>
            <a:endParaRPr lang="ar-SA" sz="54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9245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40DD8-98BF-1752-FAAB-EEA6B1330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A6930466-C154-545B-643D-B0749B62F4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D2D8DEB1-65AD-2F3B-91C9-7C72C82687A8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53ABB7E4-C7BB-1767-CB0A-793DF18CCD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5EAC12F0-3BC7-B0CD-3E16-C84F30F59E24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82E16E21-9B0D-1520-7169-A93E14E59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EEE41A7-D29B-9ACD-A386-B35B2D4FA14B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صورة 4" descr="صورة تحتوي على نص, لقطة شاشة, رسم بياني, خط&#10;&#10;تم إنشاء الوصف تلقائياً">
            <a:hlinkClick r:id="rId4"/>
            <a:extLst>
              <a:ext uri="{FF2B5EF4-FFF2-40B4-BE49-F238E27FC236}">
                <a16:creationId xmlns:a16="http://schemas.microsoft.com/office/drawing/2014/main" id="{3A2FCA81-DAD7-396C-70D3-5D1059D71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788" y="510106"/>
            <a:ext cx="9790385" cy="550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6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C93AF-00F9-F7BE-F16A-612A91E34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F4E5A470-7BBB-8AC0-600D-F430BCE65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81D7ABEF-1547-514D-DC26-ABC626CA8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566026E-60FD-74FE-5C6E-CB4409AC23C3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A4B0E49C-B87C-1D43-7615-99B146BC7638}"/>
              </a:ext>
            </a:extLst>
          </p:cNvPr>
          <p:cNvSpPr txBox="1"/>
          <p:nvPr/>
        </p:nvSpPr>
        <p:spPr>
          <a:xfrm>
            <a:off x="6096000" y="1641790"/>
            <a:ext cx="5307863" cy="313932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مهارة</a:t>
            </a:r>
          </a:p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قراءة الكود البرمجي</a:t>
            </a:r>
          </a:p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الأول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76F71237-7A38-B16D-8E82-5D0BCBF9B02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17734"/>
            <a:ext cx="5202621" cy="611454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4537D98F-D314-750B-B1D7-C36405439F0E}"/>
              </a:ext>
            </a:extLst>
          </p:cNvPr>
          <p:cNvSpPr/>
          <p:nvPr/>
        </p:nvSpPr>
        <p:spPr>
          <a:xfrm>
            <a:off x="977462" y="2912397"/>
            <a:ext cx="2128345" cy="36260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1B71DEDD-AA7F-AC4E-3945-3094675599A9}"/>
              </a:ext>
            </a:extLst>
          </p:cNvPr>
          <p:cNvSpPr/>
          <p:nvPr/>
        </p:nvSpPr>
        <p:spPr>
          <a:xfrm>
            <a:off x="977462" y="5433301"/>
            <a:ext cx="2349062" cy="36260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318596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4AAF-4712-D430-770D-07AE2112F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118528FC-E5F9-1B9D-9025-B5260A153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11343496-945A-EB0D-C347-94DF86D0B000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F61164BB-8E88-3589-D76F-47BA3E6222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05191086-79B4-B1E7-E0DD-DB56B3E0B8E3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8641E527-9010-2108-0C64-2A0337E09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EBC3DED-5654-83FE-B266-F08A68DE343A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07A68AEB-0D1C-66D5-608E-1E8F790EEBC4}"/>
              </a:ext>
            </a:extLst>
          </p:cNvPr>
          <p:cNvSpPr txBox="1"/>
          <p:nvPr/>
        </p:nvSpPr>
        <p:spPr>
          <a:xfrm>
            <a:off x="1576551" y="2006098"/>
            <a:ext cx="987839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بثلاث جمل بسيطة عبر عن الأمور التي </a:t>
            </a:r>
            <a:r>
              <a:rPr lang="ar-SA" sz="4800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استفدتها</a:t>
            </a:r>
            <a:r>
              <a:rPr lang="ar-SA" sz="48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من اليوم التدريبي السابق ؟</a:t>
            </a:r>
          </a:p>
        </p:txBody>
      </p:sp>
      <p:pic>
        <p:nvPicPr>
          <p:cNvPr id="12" name="btnInknoeActivityCp2">
            <a:extLst>
              <a:ext uri="{FF2B5EF4-FFF2-40B4-BE49-F238E27FC236}">
                <a16:creationId xmlns:a16="http://schemas.microsoft.com/office/drawing/2014/main" id="{A443C45F-113C-2C29-6031-F2A87AE621A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4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386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F933A-F93D-4926-44E3-E769C5FD0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0EE1453A-BBDD-A1C3-23F6-8C26BCE4A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9974F453-4F5B-FA58-9440-7A7D7D0D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9EED661-BF3E-D7EA-B124-D8F03CC95E8B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B1659C1-3270-84C8-C43C-189B684BD2E1}"/>
              </a:ext>
            </a:extLst>
          </p:cNvPr>
          <p:cNvSpPr txBox="1"/>
          <p:nvPr/>
        </p:nvSpPr>
        <p:spPr>
          <a:xfrm>
            <a:off x="6211560" y="1859339"/>
            <a:ext cx="5307863" cy="313932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مهارة</a:t>
            </a:r>
          </a:p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قراءة الكود البرمجي</a:t>
            </a:r>
          </a:p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B924E16-482B-5070-DB0B-813F8E72BB2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" y="217734"/>
            <a:ext cx="7938791" cy="574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4493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1C2F2-5A04-851F-87E8-E7DE9A063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7467422D-99D2-D928-7361-24EB492CC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54FEC870-17E8-DC41-8594-5BF3AE0AEB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6906049-10F1-AC21-19AD-60F9F5B315EA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1E3862E-50B4-98BF-27D4-E5AB72BE1080}"/>
              </a:ext>
            </a:extLst>
          </p:cNvPr>
          <p:cNvSpPr txBox="1"/>
          <p:nvPr/>
        </p:nvSpPr>
        <p:spPr>
          <a:xfrm>
            <a:off x="6211560" y="1859339"/>
            <a:ext cx="5307863" cy="313932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مهارة</a:t>
            </a:r>
          </a:p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قراءة الكود البرمجي</a:t>
            </a:r>
          </a:p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C744DFEB-BC95-5D1E-50F6-282A4D1B9F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11310"/>
            <a:ext cx="5960083" cy="566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672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4CEF3-B802-4B9A-EC0B-42DB18DBB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01293059-C58C-29B7-E139-0E361BE96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D26A1B53-0E25-F861-F951-DA5040576F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A482E41-4069-54F6-B572-9215FA3847F9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2A4BE81-2DA7-50DF-258E-FC40E89C01EB}"/>
              </a:ext>
            </a:extLst>
          </p:cNvPr>
          <p:cNvSpPr txBox="1"/>
          <p:nvPr/>
        </p:nvSpPr>
        <p:spPr>
          <a:xfrm>
            <a:off x="6211560" y="1859339"/>
            <a:ext cx="5307863" cy="313932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مهارة</a:t>
            </a:r>
          </a:p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قراءة الكود البرمجي</a:t>
            </a:r>
          </a:p>
          <a:p>
            <a:pPr algn="ctr"/>
            <a:r>
              <a:rPr lang="ar-SA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CA194AED-15D2-CA96-6350-F5E9D14F51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57" y="326332"/>
            <a:ext cx="6097903" cy="587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741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465DA-5406-B6CA-D921-5AC5D6158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92D02B6C-FBC8-EC76-7B8C-3C8B7CD10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5FBD0205-B0AB-3A8F-3243-1AFF19D9F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5C0E0AE-429D-30FF-368F-576F72E09B4D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DA329262-9811-8D5A-BD9A-D7EB679148F1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5" name="Picture 2" descr="Arduino | DroneBot Workshop">
              <a:extLst>
                <a:ext uri="{FF2B5EF4-FFF2-40B4-BE49-F238E27FC236}">
                  <a16:creationId xmlns:a16="http://schemas.microsoft.com/office/drawing/2014/main" id="{6259BD8E-2C51-AA03-4F7E-3082BF9554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5E53C2D1-2B4C-8F1B-5ECE-1E82C649CCC0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0571DE3-4D66-3CEB-A22C-17CF87AF66CD}"/>
              </a:ext>
            </a:extLst>
          </p:cNvPr>
          <p:cNvSpPr txBox="1"/>
          <p:nvPr/>
        </p:nvSpPr>
        <p:spPr>
          <a:xfrm>
            <a:off x="1634359" y="2520333"/>
            <a:ext cx="892328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هل تستطيع تغيير الاستجابة من إضاءة مصباح إلى أي شيء آخر، اذكر مثالا لفكره تستطيع توظيف الحساس فيها؟</a:t>
            </a:r>
          </a:p>
        </p:txBody>
      </p:sp>
      <p:pic>
        <p:nvPicPr>
          <p:cNvPr id="12" name="btnInknoeActivityCp2">
            <a:extLst>
              <a:ext uri="{FF2B5EF4-FFF2-40B4-BE49-F238E27FC236}">
                <a16:creationId xmlns:a16="http://schemas.microsoft.com/office/drawing/2014/main" id="{58BB795B-889D-8A83-0BC0-182A7B7ED1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6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96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6F84C-F2D9-390A-FA8A-0861767C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2C81B261-7637-A496-E324-9ECD79F4BD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F4E1AE38-485B-276F-C714-0D7438749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F3F49A0-B161-9C6B-B041-A0921EE7C078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0CCE50C-A5C9-9ED5-95AF-B7CF1702E369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5" name="Picture 2" descr="Arduino | DroneBot Workshop">
              <a:extLst>
                <a:ext uri="{FF2B5EF4-FFF2-40B4-BE49-F238E27FC236}">
                  <a16:creationId xmlns:a16="http://schemas.microsoft.com/office/drawing/2014/main" id="{007C2295-CFFF-1DFE-21CF-69632C0073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F79A31E0-40D2-8A09-C1F5-08C4758374C9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8A53CC41-1CEC-97D2-DC71-CEA0C2B97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967993"/>
              </p:ext>
            </p:extLst>
          </p:nvPr>
        </p:nvGraphicFramePr>
        <p:xfrm>
          <a:off x="110359" y="249413"/>
          <a:ext cx="11827997" cy="603504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862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5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الفئة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أسماء الحساسات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 الحركة والقياسات الفيزيائية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HC-SR04, PIR Sensor, IR Sensor, MPU-6050, ADXL345, SW-420, Rotary Encoder, Tilt Sensor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</a:t>
                      </a:r>
                      <a:r>
                        <a:rPr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البيئة</a:t>
                      </a:r>
                      <a:endParaRPr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DHT11/DHT22, LM35, DS18B20, BMP180/BMP280, BME280, MQ-2/MQ-135, LDR, ML8511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 الصوت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KY-038, MAX9814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 اللمس والضغط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TTP223, FSR, HX711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 السوائل والماء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 Level Sensor, Rain Sensor, Water Flow Sensor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 الموقع والملاحة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NEO-6M GPS, HMC5883L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 المجالات المغناطيسية والكهربائية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A3144, ACS712, Voltage Sensor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 الألوان والصور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TCS3200, BH1750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</a:t>
                      </a:r>
                      <a:r>
                        <a:rPr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بيومترية</a:t>
                      </a:r>
                      <a:endParaRPr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MAX30100/MAX30102, R305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 التحكم الذكي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RC522, PN532, Voice Recognition Module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 الروبوتات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TCRT5000, Sharp GP2Y0A21YK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 التصوير والحرارة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MLX90640, AMG8833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 المختبرات والصناعات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GP2Y1010AU0F, Analog pH Sensor, TDS Sensor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حساسات التوقيت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DS3231 RTC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8" name="مربع نص 7">
            <a:hlinkClick r:id="rId4"/>
            <a:extLst>
              <a:ext uri="{FF2B5EF4-FFF2-40B4-BE49-F238E27FC236}">
                <a16:creationId xmlns:a16="http://schemas.microsoft.com/office/drawing/2014/main" id="{84036467-23AD-5308-0ECB-A45D7D138D49}"/>
              </a:ext>
            </a:extLst>
          </p:cNvPr>
          <p:cNvSpPr txBox="1"/>
          <p:nvPr/>
        </p:nvSpPr>
        <p:spPr>
          <a:xfrm>
            <a:off x="8005184" y="3429000"/>
            <a:ext cx="3740127" cy="120032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pPr algn="ctr"/>
            <a:r>
              <a:rPr lang="ar-SA" sz="3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أمثلة لأنواع الحساسات </a:t>
            </a:r>
            <a:br>
              <a:rPr lang="ar-SA" sz="3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3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الأردوينو</a:t>
            </a:r>
          </a:p>
        </p:txBody>
      </p:sp>
      <p:pic>
        <p:nvPicPr>
          <p:cNvPr id="9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582A1699-632E-A877-6134-2868F8B5E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074" y="4288449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7577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53919-7DFA-9EA8-0FE7-C9D0ED915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AB0A799-D820-070C-1C50-91304B99C5A9}"/>
              </a:ext>
            </a:extLst>
          </p:cNvPr>
          <p:cNvSpPr txBox="1"/>
          <p:nvPr/>
        </p:nvSpPr>
        <p:spPr>
          <a:xfrm>
            <a:off x="2923190" y="4198998"/>
            <a:ext cx="60933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الأردوينو - Arduino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42E377C2-6FCC-C30A-3E19-FA85B6B24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163AD7F-F5AD-D0AB-E64D-117845CF5F83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Arduino | DroneBot Workshop">
            <a:extLst>
              <a:ext uri="{FF2B5EF4-FFF2-40B4-BE49-F238E27FC236}">
                <a16:creationId xmlns:a16="http://schemas.microsoft.com/office/drawing/2014/main" id="{C70255CB-D876-EEBD-66CB-D9291E885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288" y="1622064"/>
            <a:ext cx="3305175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5699AEE2-BEBF-A673-CF4E-1A2EFB134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AE7A11-8DE0-A672-BC33-07FA27796DE2}"/>
              </a:ext>
            </a:extLst>
          </p:cNvPr>
          <p:cNvSpPr txBox="1"/>
          <p:nvPr/>
        </p:nvSpPr>
        <p:spPr>
          <a:xfrm>
            <a:off x="2923190" y="5235936"/>
            <a:ext cx="6093372" cy="584775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الرابع: العمل مع المحركات</a:t>
            </a:r>
          </a:p>
        </p:txBody>
      </p:sp>
    </p:spTree>
    <p:extLst>
      <p:ext uri="{BB962C8B-B14F-4D97-AF65-F5344CB8AC3E}">
        <p14:creationId xmlns:p14="http://schemas.microsoft.com/office/powerpoint/2010/main" val="26514762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A3792-8EBF-849A-A6A1-8C65E32FF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30D6A282-A9D0-9D04-F027-4A0DE2BE4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F9CB64B8-1873-AED4-A5CF-398559FD6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6CB1E6E-0DC1-69D7-1FAB-1F0F7B825638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202A88F-2F75-FE83-30A0-66C11586E893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5" name="Picture 2" descr="Arduino | DroneBot Workshop">
              <a:extLst>
                <a:ext uri="{FF2B5EF4-FFF2-40B4-BE49-F238E27FC236}">
                  <a16:creationId xmlns:a16="http://schemas.microsoft.com/office/drawing/2014/main" id="{0F7BBBA6-598A-B2E9-7BD7-F07AB47F73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6C84485D-C80F-4D71-5478-CD62AD65C216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3A84BB3-3C19-7C04-C9EC-6C89479571EA}"/>
              </a:ext>
            </a:extLst>
          </p:cNvPr>
          <p:cNvSpPr txBox="1"/>
          <p:nvPr/>
        </p:nvSpPr>
        <p:spPr>
          <a:xfrm>
            <a:off x="2416947" y="2601932"/>
            <a:ext cx="7358105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8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المحركات في الأردوينو</a:t>
            </a:r>
          </a:p>
        </p:txBody>
      </p:sp>
    </p:spTree>
    <p:extLst>
      <p:ext uri="{BB962C8B-B14F-4D97-AF65-F5344CB8AC3E}">
        <p14:creationId xmlns:p14="http://schemas.microsoft.com/office/powerpoint/2010/main" val="34940023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0176E-82F6-DCA4-2491-505426135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F81DFE14-07CA-44D0-7D54-E0EDD2141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B3A3475F-7955-BF42-7B3B-340203A90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E7CF85E-670A-32D3-1CC9-D9E9407860AF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7031F391-BC5B-856C-BCFE-16FE23D81BFF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5" name="Picture 2" descr="Arduino | DroneBot Workshop">
              <a:extLst>
                <a:ext uri="{FF2B5EF4-FFF2-40B4-BE49-F238E27FC236}">
                  <a16:creationId xmlns:a16="http://schemas.microsoft.com/office/drawing/2014/main" id="{B63B940D-ABF7-F7DF-FF74-694684126A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43605E20-C62A-F604-86D4-7A889739E0EB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pic>
        <p:nvPicPr>
          <p:cNvPr id="1026" name="Picture 2">
            <a:hlinkClick r:id="rId4"/>
            <a:extLst>
              <a:ext uri="{FF2B5EF4-FFF2-40B4-BE49-F238E27FC236}">
                <a16:creationId xmlns:a16="http://schemas.microsoft.com/office/drawing/2014/main" id="{33F29B2E-537F-544F-6B8A-C3FDCB5E9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951" y="680380"/>
            <a:ext cx="9401503" cy="528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0986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A39D7-0581-C6C5-9A13-A7639380A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6012A0F4-7730-B064-3937-D00D9C9E5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F921C1F4-33C1-6BFE-2F9A-013604E5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5FD0280-A880-A9B4-BB55-139A414D02F6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0D4E9C95-BCD6-2025-6818-B6C6D6A67619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5" name="Picture 2" descr="Arduino | DroneBot Workshop">
              <a:extLst>
                <a:ext uri="{FF2B5EF4-FFF2-40B4-BE49-F238E27FC236}">
                  <a16:creationId xmlns:a16="http://schemas.microsoft.com/office/drawing/2014/main" id="{47CE2131-09A5-46C4-F5A9-8D69F836A4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66309867-8533-631B-DB01-29B698F1957B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pic>
        <p:nvPicPr>
          <p:cNvPr id="8" name="صورة 7">
            <a:extLst>
              <a:ext uri="{FF2B5EF4-FFF2-40B4-BE49-F238E27FC236}">
                <a16:creationId xmlns:a16="http://schemas.microsoft.com/office/drawing/2014/main" id="{E2677C51-80D5-A19C-10FB-5F4211119D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10479" y="1130479"/>
            <a:ext cx="9571041" cy="4324770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F1BF7696-CF9B-6051-7CFA-B25249BCABE4}"/>
              </a:ext>
            </a:extLst>
          </p:cNvPr>
          <p:cNvSpPr txBox="1"/>
          <p:nvPr/>
        </p:nvSpPr>
        <p:spPr>
          <a:xfrm>
            <a:off x="1812614" y="5700713"/>
            <a:ext cx="856676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اطلع على أمثلة بسيطة وتعرف على الكود البرمجي للتعامل مع هذه الأنواع</a:t>
            </a:r>
            <a:endParaRPr lang="ar-SA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47E307B8-3439-2355-F8A3-946BCA7FD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383" y="5700713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5925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8F1FF-AE78-4006-B712-9D5E2CBF2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6EDB8A86-E2EA-B06B-EF15-456F498D3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D8D757D7-2F58-2E77-80BA-ED1652EB89C2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6E514890-7BEE-7098-96B5-887892E7F3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8BD988B0-AB27-0302-B534-141C1693CBDE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F00160D0-1A8B-F76C-D124-4C5CF18FB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35C9788-9922-54C7-EDA7-8895E1AE6E54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صورة 4" descr="صورة تحتوي على نص, لقطة شاشة, رسم بياني, خط&#10;&#10;تم إنشاء الوصف تلقائياً">
            <a:hlinkClick r:id="rId4"/>
            <a:extLst>
              <a:ext uri="{FF2B5EF4-FFF2-40B4-BE49-F238E27FC236}">
                <a16:creationId xmlns:a16="http://schemas.microsoft.com/office/drawing/2014/main" id="{4BC632A9-D3E0-2565-E4B2-DB32663D56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44" y="1476880"/>
            <a:ext cx="7977889" cy="4487563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51A94F02-B1CF-6B57-484A-88410F05360D}"/>
              </a:ext>
            </a:extLst>
          </p:cNvPr>
          <p:cNvSpPr txBox="1"/>
          <p:nvPr/>
        </p:nvSpPr>
        <p:spPr>
          <a:xfrm>
            <a:off x="8374717" y="-95895"/>
            <a:ext cx="3579405" cy="65248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تدريب عملي (6)</a:t>
            </a:r>
          </a:p>
          <a:p>
            <a:pPr algn="ctr"/>
            <a:r>
              <a:rPr lang="ar-SA" sz="4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سنعود إلى دائرتنا السابقة ونغير أحد الاستجابات من تشغيل مصباح إلى تشغيل موتور من نوع </a:t>
            </a:r>
            <a:r>
              <a:rPr lang="en-US" sz="4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DC Motor</a:t>
            </a:r>
            <a:r>
              <a:rPr lang="ar-SA" sz="4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اتجاه واحد ؟</a:t>
            </a:r>
          </a:p>
        </p:txBody>
      </p:sp>
      <p:pic>
        <p:nvPicPr>
          <p:cNvPr id="4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E62290F7-2DFA-5B38-049A-D75131174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959" y="5141858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1944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2E737-76C4-8149-4113-2D2C2D838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0EE02263-33EA-A503-0BAD-A02F346FA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AEA19CE5-F58C-6D7D-5FF3-6F23E5DF8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4439EB2-5873-F7C2-F74F-989D6618D937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F05F5E8E-ECA7-703A-173E-E1DFF62B806F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5" name="Picture 2" descr="Arduino | DroneBot Workshop">
              <a:extLst>
                <a:ext uri="{FF2B5EF4-FFF2-40B4-BE49-F238E27FC236}">
                  <a16:creationId xmlns:a16="http://schemas.microsoft.com/office/drawing/2014/main" id="{DA3001A6-7679-1067-12B1-C1B59A656D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5B025058-8DE6-A346-34D3-63320282A236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D1A8A88-6281-E236-0F3E-4AB25E3F0EE0}"/>
              </a:ext>
            </a:extLst>
          </p:cNvPr>
          <p:cNvSpPr txBox="1"/>
          <p:nvPr/>
        </p:nvSpPr>
        <p:spPr>
          <a:xfrm>
            <a:off x="1395946" y="2213135"/>
            <a:ext cx="9400108" cy="13342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6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لنفكر سويا كيف نحسن التجربة ؟</a:t>
            </a:r>
            <a:endParaRPr lang="ar-SA" sz="60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3975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F9165-0C2D-8EF7-CA21-AD2CAE754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7A52D3BD-C095-FCD2-DE5A-272AC3C54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8B32B234-E449-A6CB-8A73-E8F8B1C1ABE9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05E28F63-2909-459C-AF9C-EFFAE41CEE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1F0F40AA-3F34-A2CF-3529-FC26EA706A68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DAE8F9E5-16BE-AE7A-099C-B14847A4F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92ADF2D-3037-1FDA-4616-9E906F9B49A7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صورة 4" descr="صورة تحتوي على نص, لقطة شاشة, رسم بياني, خط&#10;&#10;تم إنشاء الوصف تلقائياً">
            <a:hlinkClick r:id="rId4"/>
            <a:extLst>
              <a:ext uri="{FF2B5EF4-FFF2-40B4-BE49-F238E27FC236}">
                <a16:creationId xmlns:a16="http://schemas.microsoft.com/office/drawing/2014/main" id="{34F45480-49E3-E335-E8CB-E32EFFB740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44" y="1476880"/>
            <a:ext cx="7977889" cy="4487563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6D4666F3-7A2E-2FC2-587F-A96E8D25941A}"/>
              </a:ext>
            </a:extLst>
          </p:cNvPr>
          <p:cNvSpPr txBox="1"/>
          <p:nvPr/>
        </p:nvSpPr>
        <p:spPr>
          <a:xfrm>
            <a:off x="8247299" y="339774"/>
            <a:ext cx="3897943" cy="58477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تدريب عملي (7)</a:t>
            </a:r>
          </a:p>
          <a:p>
            <a:pPr algn="ctr"/>
            <a:r>
              <a:rPr lang="ar-SA" sz="4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سنعود إلى دائرتنا السابقة ونغير أحد الاستجابات من تشغيل مصباح إلى تشغيل موتو من نوع </a:t>
            </a:r>
            <a:r>
              <a:rPr lang="en-US" sz="4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Servo Motor</a:t>
            </a:r>
            <a:r>
              <a:rPr lang="ar-SA" sz="4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اتجاه واحد ؟</a:t>
            </a:r>
          </a:p>
        </p:txBody>
      </p:sp>
      <p:pic>
        <p:nvPicPr>
          <p:cNvPr id="4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7D1471C1-D993-29FA-4B0C-7B05A8E01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653" y="5179350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7649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ADCA6-8F4A-7813-E2FD-226E0E0D8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7AF24633-AA50-98D6-FE4C-7E6926F644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8FD8A1A3-7854-1653-7367-BC8510DB106F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2" name="Picture 2" descr="Arduino | DroneBot Workshop">
              <a:extLst>
                <a:ext uri="{FF2B5EF4-FFF2-40B4-BE49-F238E27FC236}">
                  <a16:creationId xmlns:a16="http://schemas.microsoft.com/office/drawing/2014/main" id="{1712EF6D-1E04-2DC4-A507-8FD18DF13E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E8666281-77AE-D05E-35E7-24C9A5AA9A5A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6AE8CCE8-782A-97F1-D534-63FEB04F2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CB83D81-5F06-4E31-2A28-6FC1312CEAD8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E475611F-F0B7-00B5-55F3-14E606DAE350}"/>
              </a:ext>
            </a:extLst>
          </p:cNvPr>
          <p:cNvSpPr txBox="1"/>
          <p:nvPr/>
        </p:nvSpPr>
        <p:spPr>
          <a:xfrm>
            <a:off x="797970" y="1173165"/>
            <a:ext cx="10210389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هل تحتاج إلى تعديل الكود البرمجي للتعامل مع محركات 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Servo </a:t>
            </a:r>
            <a:r>
              <a:rPr lang="ar-SA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</a:t>
            </a:r>
          </a:p>
          <a:p>
            <a:endParaRPr lang="ar-SA" sz="3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ar-SA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استعن بـالذكاء الاصطناعي لتتعرف على الكود البرمجي المناسب وتأمل في موضوع المكتبات </a:t>
            </a: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#include &lt;</a:t>
            </a:r>
            <a:r>
              <a:rPr lang="en-US" sz="36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Servo.h</a:t>
            </a: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ar-SA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👌</a:t>
            </a:r>
          </a:p>
        </p:txBody>
      </p:sp>
      <p:pic>
        <p:nvPicPr>
          <p:cNvPr id="2050" name="Picture 2" descr="What is ChatGPT? • How can ChatGPT help my business? • ui42.com">
            <a:hlinkClick r:id="rId4"/>
            <a:extLst>
              <a:ext uri="{FF2B5EF4-FFF2-40B4-BE49-F238E27FC236}">
                <a16:creationId xmlns:a16="http://schemas.microsoft.com/office/drawing/2014/main" id="{0F1CFF59-C969-5D2C-2C5A-75BAF7D81D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9" b="17091"/>
          <a:stretch/>
        </p:blipFill>
        <p:spPr bwMode="auto">
          <a:xfrm>
            <a:off x="2822028" y="3429000"/>
            <a:ext cx="7078717" cy="271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5D1B3310-8751-3039-6F77-06B9763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092" y="5526491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9276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EA37-76F2-158E-36FC-D9D118EE8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23B6B7F5-7CD8-79B1-C088-D99089AF2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1EF32F60-F3B8-A3DB-3CE0-240FD99DA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A6E7A26-F8D1-14AC-A001-6F5046A60D62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D53BF9D8-DAFF-A7FC-7469-349EEA2BADE0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5" name="Picture 2" descr="Arduino | DroneBot Workshop">
              <a:extLst>
                <a:ext uri="{FF2B5EF4-FFF2-40B4-BE49-F238E27FC236}">
                  <a16:creationId xmlns:a16="http://schemas.microsoft.com/office/drawing/2014/main" id="{C97EE97F-FFAC-4248-88CF-3008B7135A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3AB9E8E4-CD9A-6503-C996-1A9BB1FE46A4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C18C6DDD-850D-66D5-92BD-5C3A1C0945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8933" y="464656"/>
            <a:ext cx="4396643" cy="56117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E7081E39-6F7C-ABF8-FD5C-651A87AC0A59}"/>
              </a:ext>
            </a:extLst>
          </p:cNvPr>
          <p:cNvSpPr txBox="1"/>
          <p:nvPr/>
        </p:nvSpPr>
        <p:spPr>
          <a:xfrm>
            <a:off x="6825897" y="1072055"/>
            <a:ext cx="4241496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نشاط جماعي لتحديد الفرق المشاركة في مشاريع</a:t>
            </a:r>
            <a:br>
              <a:rPr lang="ar-SA" sz="5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5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الأردوينو؟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6234B451-1911-60C4-D5E0-18805A8E15BE}"/>
              </a:ext>
            </a:extLst>
          </p:cNvPr>
          <p:cNvSpPr txBox="1"/>
          <p:nvPr/>
        </p:nvSpPr>
        <p:spPr>
          <a:xfrm>
            <a:off x="253644" y="2767280"/>
            <a:ext cx="1370888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4000" dirty="0"/>
              <a:t>A- </a:t>
            </a:r>
            <a:r>
              <a:rPr lang="ar-SA" sz="4000" dirty="0"/>
              <a:t>نعم</a:t>
            </a:r>
            <a:r>
              <a:rPr lang="en-US" sz="4000" dirty="0"/>
              <a:t> </a:t>
            </a:r>
          </a:p>
          <a:p>
            <a:pPr algn="l" rtl="0"/>
            <a:r>
              <a:rPr lang="en-US" sz="4000" dirty="0"/>
              <a:t>B- </a:t>
            </a:r>
            <a:r>
              <a:rPr lang="ar-SA" sz="4000" dirty="0"/>
              <a:t>لا</a:t>
            </a:r>
          </a:p>
        </p:txBody>
      </p:sp>
      <p:pic>
        <p:nvPicPr>
          <p:cNvPr id="12" name="btnInknoeActivityCp2">
            <a:extLst>
              <a:ext uri="{FF2B5EF4-FFF2-40B4-BE49-F238E27FC236}">
                <a16:creationId xmlns:a16="http://schemas.microsoft.com/office/drawing/2014/main" id="{43C4EEA4-72F9-A7CB-E44F-FCC6F6C8908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425" y="5495438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296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B0992-45A9-233C-CFD9-41A6D0ECD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83CDB48E-0884-DFB8-0A7C-9A9C554A8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5E78E9C4-E198-146E-8C83-68E709AB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C293AA9-4EED-4FCC-2E1C-97C69A9C30E1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4533823B-DCFD-D171-D78F-F665C8A54708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5" name="Picture 2" descr="Arduino | DroneBot Workshop">
              <a:extLst>
                <a:ext uri="{FF2B5EF4-FFF2-40B4-BE49-F238E27FC236}">
                  <a16:creationId xmlns:a16="http://schemas.microsoft.com/office/drawing/2014/main" id="{41AA7C39-F304-8E11-2472-01C7830938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11BA732F-DA23-CAF8-C572-4B551A2E38C0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4" name="مربع نص 3">
            <a:extLst>
              <a:ext uri="{FF2B5EF4-FFF2-40B4-BE49-F238E27FC236}">
                <a16:creationId xmlns:a16="http://schemas.microsoft.com/office/drawing/2014/main" id="{EE9BDD03-7D90-91DF-D5F8-E725EDE68EFC}"/>
              </a:ext>
            </a:extLst>
          </p:cNvPr>
          <p:cNvSpPr txBox="1"/>
          <p:nvPr/>
        </p:nvSpPr>
        <p:spPr>
          <a:xfrm>
            <a:off x="9463169" y="308997"/>
            <a:ext cx="2475187" cy="590931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5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نشاط جماعي للفرق المشاركة في مشاريع</a:t>
            </a:r>
            <a:br>
              <a:rPr lang="ar-SA" sz="5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5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الأردوينو؟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1584FD68-FC68-F548-977C-29D6AEE356A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34830" y="1072055"/>
            <a:ext cx="5974822" cy="476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3766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0EC71-328C-BDA2-B23B-8CBC7F454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247CE149-7FAA-F98B-0483-3B9BCAE35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3C073463-23DF-D60D-C5BD-5EB9249C0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29E4AC0-2BD4-B065-AFE4-21C2952ECF90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9B2B5ED6-E06C-071D-FCB5-0C2B785F8795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5" name="Picture 2" descr="Arduino | DroneBot Workshop">
              <a:extLst>
                <a:ext uri="{FF2B5EF4-FFF2-40B4-BE49-F238E27FC236}">
                  <a16:creationId xmlns:a16="http://schemas.microsoft.com/office/drawing/2014/main" id="{8407CEDE-73F7-69E7-E1FD-E222B529A7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8AB434FC-6D24-F7A5-3433-549974DAA45C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558F313-29C5-541E-D7C4-D390DF2FC28C}"/>
              </a:ext>
            </a:extLst>
          </p:cNvPr>
          <p:cNvSpPr txBox="1"/>
          <p:nvPr/>
        </p:nvSpPr>
        <p:spPr>
          <a:xfrm>
            <a:off x="738552" y="493663"/>
            <a:ext cx="10714895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https://projecthub.arduino.cc</a:t>
            </a:r>
            <a:endParaRPr lang="ar-SA" sz="5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ar-SA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ar-SA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واصل تعلمك واطلع على مجموعة واسعة من المشاريع الجاهزة والمشروحة على الموقع الرسمي لقادة الأردوينو.</a:t>
            </a:r>
          </a:p>
          <a:p>
            <a:pPr algn="just"/>
            <a:endParaRPr lang="ar-SA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SA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إذا كنت لا تملك الأردوينو استعن بمحاكي الأردوينو</a:t>
            </a:r>
            <a:r>
              <a:rPr lang="ar-SA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https://www.tinkercad.com</a:t>
            </a:r>
            <a:endParaRPr lang="ar-SA" sz="5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9156582A-C75D-42C2-41B5-9C58DA672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4917" y="832285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نقرة اليد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952BEEAE-D812-3148-931C-2EDC3C2E6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890" y="5545271"/>
            <a:ext cx="681760" cy="6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o Ahead icons for free download | Freepik">
            <a:extLst>
              <a:ext uri="{FF2B5EF4-FFF2-40B4-BE49-F238E27FC236}">
                <a16:creationId xmlns:a16="http://schemas.microsoft.com/office/drawing/2014/main" id="{1809EBC1-B6D5-5FF9-50C4-0745DFFD4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49" y="3429000"/>
            <a:ext cx="1129861" cy="112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7498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89EE-7943-B8BB-1253-9D8934BC0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EEA5CBF4-1E96-6E63-3145-6CD26C7DB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97C90BFC-4CA8-534A-25FC-14D2D39C4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2E98316-605C-05F1-C652-C4C3AF03C956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صورة 9" descr="صورة تحتوي على نص, لقطة شاشة, الخط, صفحة ويب&#10;&#10;تم إنشاء الوصف تلقائياً">
            <a:extLst>
              <a:ext uri="{FF2B5EF4-FFF2-40B4-BE49-F238E27FC236}">
                <a16:creationId xmlns:a16="http://schemas.microsoft.com/office/drawing/2014/main" id="{98F5488E-7CB1-62A0-98DA-51A19C265B1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31" y="4620"/>
            <a:ext cx="11824138" cy="642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5749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A07E7-42C9-2320-4E80-6D2292D4F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087B5FD3-C6B7-86A4-8C9B-65B5BA825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EA2A0D9D-99F5-21C3-AB8A-99DFF7335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EAA2D8E-FC50-B49B-E5F4-C07D91786926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ABBD17ED-17A4-0AD9-B5BA-01865788D765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5" name="Picture 2" descr="Arduino | DroneBot Workshop">
              <a:extLst>
                <a:ext uri="{FF2B5EF4-FFF2-40B4-BE49-F238E27FC236}">
                  <a16:creationId xmlns:a16="http://schemas.microsoft.com/office/drawing/2014/main" id="{19F5ACAF-97D0-D9E0-4E28-9B961AE239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9B1C39B1-89B5-13E5-FC1D-DD3E7029992A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pic>
        <p:nvPicPr>
          <p:cNvPr id="1026" name="Picture 2" descr="ما هو النجاح الحقيقي؟ 5 نصائح تكشف لك معنى النجاح الحقيقي">
            <a:extLst>
              <a:ext uri="{FF2B5EF4-FFF2-40B4-BE49-F238E27FC236}">
                <a16:creationId xmlns:a16="http://schemas.microsoft.com/office/drawing/2014/main" id="{E2399C21-75A2-9609-7927-FC9AFD985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146" y="686164"/>
            <a:ext cx="9442888" cy="52649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396417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7029D-39F9-7666-70CE-C9821C357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8FE968AA-A97E-169C-9AAD-794620DBB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0067D233-BE78-7401-8C49-739F0305C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CFA3F32-347E-8C86-8C6C-A41706D101D3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0DBD813-1586-F23E-22B5-2EC5A44F656B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5" name="Picture 2" descr="Arduino | DroneBot Workshop">
              <a:extLst>
                <a:ext uri="{FF2B5EF4-FFF2-40B4-BE49-F238E27FC236}">
                  <a16:creationId xmlns:a16="http://schemas.microsoft.com/office/drawing/2014/main" id="{BC8E67D6-7865-A461-FAE7-E89F18882B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AC4CC6C5-AE4B-D61E-7E68-7DD7A62CFF5B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FE6E10E-4D4F-B8AB-BCF6-AAAEE85C1476}"/>
              </a:ext>
            </a:extLst>
          </p:cNvPr>
          <p:cNvSpPr txBox="1"/>
          <p:nvPr/>
        </p:nvSpPr>
        <p:spPr>
          <a:xfrm>
            <a:off x="253644" y="954525"/>
            <a:ext cx="6547103" cy="518667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مشروع نظام الري الزراعي الذاتي.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مشروع جهاز تخطيط القلب المنزلي.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مشروع المنزل الذكي، لمساعدة ذوي الإعاقة.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مشروع التوجيه الآلي للمواقف الشاغرة.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مشروع نقاط التفتيش والعبور الذكية.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مشروع محسن أداء الألواح الشمسية.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مشروع نظام الاستشعار البيئي.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EFB93AAF-AD2A-1E3B-3670-F98AFE9BFE02}"/>
              </a:ext>
            </a:extLst>
          </p:cNvPr>
          <p:cNvSpPr txBox="1"/>
          <p:nvPr/>
        </p:nvSpPr>
        <p:spPr>
          <a:xfrm>
            <a:off x="7473696" y="1300123"/>
            <a:ext cx="3486912" cy="484107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1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حصاد الإبداع: مشاريع طلابية من تنفيذ المشاركين</a:t>
            </a:r>
          </a:p>
        </p:txBody>
      </p:sp>
    </p:spTree>
    <p:extLst>
      <p:ext uri="{BB962C8B-B14F-4D97-AF65-F5344CB8AC3E}">
        <p14:creationId xmlns:p14="http://schemas.microsoft.com/office/powerpoint/2010/main" val="39355635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06420-E1B9-9343-0F51-D9F210852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D627779F-B060-E764-ABE7-E2F2C698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69269"/>
            <a:ext cx="12192000" cy="4887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3A80B755-4FCE-7B42-2DF7-5996AAF11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1965"/>
            <a:ext cx="12192000" cy="1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0BB5CF7-54CD-1793-666C-75088F59849D}"/>
              </a:ext>
            </a:extLst>
          </p:cNvPr>
          <p:cNvSpPr txBox="1"/>
          <p:nvPr/>
        </p:nvSpPr>
        <p:spPr>
          <a:xfrm>
            <a:off x="0" y="642896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الأردوينو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-Arduino || برنامج رخصة قيادة الروبوت والمشاريع الذكية           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https://asalmeelby.me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الموسم الخامس ||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ar-S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00256E6-8CD2-64FD-8580-D36CBE7B0381}"/>
              </a:ext>
            </a:extLst>
          </p:cNvPr>
          <p:cNvGrpSpPr/>
          <p:nvPr/>
        </p:nvGrpSpPr>
        <p:grpSpPr>
          <a:xfrm>
            <a:off x="237878" y="300273"/>
            <a:ext cx="1104419" cy="999850"/>
            <a:chOff x="237878" y="300273"/>
            <a:chExt cx="1104419" cy="999850"/>
          </a:xfrm>
        </p:grpSpPr>
        <p:pic>
          <p:nvPicPr>
            <p:cNvPr id="5" name="Picture 2" descr="Arduino | DroneBot Workshop">
              <a:extLst>
                <a:ext uri="{FF2B5EF4-FFF2-40B4-BE49-F238E27FC236}">
                  <a16:creationId xmlns:a16="http://schemas.microsoft.com/office/drawing/2014/main" id="{CCEEBC8B-0A2A-144D-1306-55FD8D21A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78" y="300273"/>
              <a:ext cx="1088652" cy="77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6AB06E74-B7B6-7B4D-0F06-990F25829FEF}"/>
                </a:ext>
              </a:extLst>
            </p:cNvPr>
            <p:cNvSpPr txBox="1"/>
            <p:nvPr/>
          </p:nvSpPr>
          <p:spPr>
            <a:xfrm>
              <a:off x="253644" y="1046207"/>
              <a:ext cx="108865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05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الأردوينو - Arduino</a:t>
              </a:r>
            </a:p>
          </p:txBody>
        </p:sp>
      </p:grpSp>
      <p:pic>
        <p:nvPicPr>
          <p:cNvPr id="8" name="صورة 7" descr="صورة تحتوي على قصاصة فنية, رسم, الرسومات, استنسل/مرسام&#10;&#10;تم إنشاء الوصف تلقائياً">
            <a:extLst>
              <a:ext uri="{FF2B5EF4-FFF2-40B4-BE49-F238E27FC236}">
                <a16:creationId xmlns:a16="http://schemas.microsoft.com/office/drawing/2014/main" id="{3D742F93-5627-28B3-492C-34D98E9FB29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143000"/>
            <a:ext cx="8128000" cy="4572000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D5099220-3E2C-2FE6-5D3F-5DBC19D571F3}"/>
              </a:ext>
            </a:extLst>
          </p:cNvPr>
          <p:cNvSpPr txBox="1"/>
          <p:nvPr/>
        </p:nvSpPr>
        <p:spPr>
          <a:xfrm>
            <a:off x="4322918" y="5027126"/>
            <a:ext cx="348845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الحقوق محفوظة للمراجع العلمية فقط.</a:t>
            </a:r>
          </a:p>
        </p:txBody>
      </p:sp>
    </p:spTree>
    <p:extLst>
      <p:ext uri="{BB962C8B-B14F-4D97-AF65-F5344CB8AC3E}">
        <p14:creationId xmlns:p14="http://schemas.microsoft.com/office/powerpoint/2010/main" val="26124590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&quot;mc14460606211612154FLQR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]},&quot;mcIsAllowSelectMultiple&quot;:false,&quot;mcCorrectAnswers&quot;:{&quot;$type&quot;:&quot;System.Collections.Generic.List`1[[System.String, mscorlib]], mscorlib&quot;,&quot;$values&quot;:[]},&quot;isQuizMode&quot;:false,&quot;correctPoints&quot;:null,&quot;correctSpeedBonus&quot;:null,&quot;HasCorrectAnswers&quot;:false,&quot;activityId&quot;:null,&quot;activityType&quot;:&quot;Multiple Choice&quot;,&quot;countdown&quot;:0,&quot;StartWithSlide&quot;:false,&quot;CanMinimize&quot;:false,&quot;CanCountDown&quot;:false},&quot;IsLocked&quot;:false,&quot;IsMappedFromCp1&quot;:false,&quot;IsQuizMode&quot;:false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WordCloud&quot;,&quot;ActivityType&quot;:2,&quot;Width&quot;:0.0,&quot;Height&quot;:0.0,&quot;Graphics&quot;:null,&quot;ActivityBase&quot;:{&quot;$type&quot;:&quot;ClassPoint2.Core.DTO.Activities.WordCloudActivity, ClassPoint2.Core&quot;,&quot;numOfSubmissionsAllowed&quot;:3,&quot;activityId&quot;:null,&quot;activityType&quot;:&quot;Word Cloud&quot;,&quot;countdown&quot;:0,&quot;StartWithSlide&quot;:false,&quot;CanMinimize&quot;:false,&quot;CanCountDown&quot;:false},&quot;IsLocked&quot;:false,&quot;IsMappedFromCp1&quot;:false,&quot;IsQuizMode&quot;:false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,&quot;E&quot;]},&quot;mcIsAllowSelectMultiple&quot;:false,&quot;mcCorrectAnswers&quot;:{&quot;$type&quot;:&quot;System.Collections.Generic.List`1[[System.String, mscorlib]], mscorlib&quot;,&quot;$values&quot;:[]},&quot;isQuizMode&quot;:false,&quot;correctPoints&quot;:null,&quot;correctSpeedBonus&quot;:null,&quot;HasCorrectAnswers&quot;:false,&quot;activityId&quot;:null,&quot;activityType&quot;:&quot;Multiple Choice&quot;,&quot;countdown&quot;:0,&quot;StartWithSlide&quot;:false,&quot;CanMinimize&quot;:false,&quot;CanCountDown&quot;:false},&quot;IsLocked&quot;:false,&quot;IsMappedFromCp1&quot;:false,&quot;IsQuizMode&quot;:false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WordCloud&quot;,&quot;ActivityType&quot;:2,&quot;Width&quot;:0.0,&quot;Height&quot;:0.0,&quot;Graphics&quot;:null,&quot;ActivityBase&quot;:{&quot;$type&quot;:&quot;ClassPoint2.Core.DTO.Activities.WordCloudActivity, ClassPoint2.Core&quot;,&quot;numOfSubmissionsAllowed&quot;:5,&quot;activityId&quot;:&quot;wc14460608135853170UXRE&quot;,&quot;activityType&quot;:&quot;Word Cloud&quot;,&quot;countdown&quot;:0,&quot;StartWithSlide&quot;:false,&quot;CanMinimize&quot;:false,&quot;CanCountDown&quot;:false},&quot;IsLocked&quot;:false,&quot;IsMappedFromCp1&quot;:false,&quot;IsQuizMode&quot;:false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SlideDrawing&quot;,&quot;ActivityType&quot;:3,&quot;Width&quot;:0.0,&quot;Height&quot;:0.0,&quot;Graphics&quot;:null,&quot;ActivityBase&quot;:{&quot;$type&quot;:&quot;ClassPoint2.Core.DTO.Activities.SlideDrawingActivity, ClassPoint2.Core&quot;,&quot;isNamesHidden&quot;:false,&quot;activityId&quot;:&quot;sd14460608140629270MYXH&quot;,&quot;activityType&quot;:&quot;Slide Drawing&quot;,&quot;countdown&quot;:0,&quot;StartWithSlide&quot;:false,&quot;CanMinimize&quot;:false,&quot;CanCountDown&quot;:false},&quot;IsLocked&quot;:false,&quot;IsMappedFromCp1&quot;:false,&quot;IsQuizMode&quot;:false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ShortAnswers&quot;,&quot;ActivityType&quot;:1,&quot;Width&quot;:0.0,&quot;Height&quot;:0.0,&quot;Graphics&quot;:null,&quot;ActivityBase&quot;:{&quot;$type&quot;:&quot;ClassPoint2.Core.DTO.Activities.ShortAnswerActivity, ClassPoint2.Core&quot;,&quot;isMultipleSubmissionsAllowed&quot;:false,&quot;isNamesHidden&quot;:false,&quot;gradingInstructions&quot;:null,&quot;activityId&quot;:&quot;sa14460608164310876LGHW&quot;,&quot;activityType&quot;:&quot;Short Answer&quot;,&quot;countdown&quot;:0,&quot;StartWithSlide&quot;:false,&quot;CanMinimize&quot;:false,&quot;CanCountDown&quot;:false},&quot;IsLocked&quot;:false,&quot;IsMappedFromCp1&quot;:false,&quot;IsQuizMode&quot;:false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SlideDrawing&quot;,&quot;ActivityType&quot;:3,&quot;Width&quot;:0.0,&quot;Height&quot;:0.0,&quot;Graphics&quot;:null,&quot;ActivityBase&quot;:{&quot;$type&quot;:&quot;ClassPoint2.Core.DTO.Activities.SlideDrawingActivity, ClassPoint2.Core&quot;,&quot;isNamesHidden&quot;:false,&quot;activityId&quot;:&quot;sd14460609133735183ZFLY&quot;,&quot;activityType&quot;:&quot;Slide Drawing&quot;,&quot;countdown&quot;:0,&quot;StartWithSlide&quot;:false,&quot;CanMinimize&quot;:false,&quot;CanCountDown&quot;:false},&quot;IsLocked&quot;:false,&quot;IsMappedFromCp1&quot;:false,&quot;IsQuizMode&quot;:false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&quot;wc14460609132914541MTXV&quot;,&quot;Name&quot;:&quot;WordCloud&quot;,&quot;ActivityType&quot;:2,&quot;Width&quot;:0.0,&quot;Height&quot;:0.0,&quot;Graphics&quot;:null,&quot;ActivityBase&quot;:{&quot;$type&quot;:&quot;ClassPoint2.Core.DTO.Activities.WordCloudActivity, ClassPoint2.Core&quot;,&quot;numOfSubmissionsAllowed&quot;:3,&quot;activityId&quot;:&quot;wc14460609132954510NAAQ&quot;,&quot;activityType&quot;:&quot;Word Cloud&quot;,&quot;countdown&quot;:0,&quot;StartWithSlide&quot;:false,&quot;CanMinimize&quot;:false,&quot;CanCountDown&quot;:false},&quot;IsLocked&quot;:false,&quot;IsMappedFromCp1&quot;:false,&quot;IsQuizMode&quot;:false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ShortAnswers&quot;,&quot;ActivityType&quot;:1,&quot;Width&quot;:0.0,&quot;Height&quot;:0.0,&quot;Graphics&quot;:null,&quot;ActivityBase&quot;:{&quot;$type&quot;:&quot;ClassPoint2.Core.DTO.Activities.ShortAnswerActivity, ClassPoint2.Core&quot;,&quot;isMultipleSubmissionsAllowed&quot;:false,&quot;isNamesHidden&quot;:false,&quot;gradingInstructions&quot;:null,&quot;activityId&quot;:&quot;sa14460609154806765YAXE&quot;,&quot;activityType&quot;:&quot;Short Answer&quot;,&quot;countdown&quot;:0,&quot;StartWithSlide&quot;:false,&quot;CanMinimize&quot;:false,&quot;CanCountDown&quot;:false},&quot;IsLocked&quot;:false,&quot;IsMappedFromCp1&quot;:false,&quot;IsQuizMode&quot;:false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]},&quot;mcIsAllowSelectMultiple&quot;:false,&quot;mcCorrectAnswers&quot;:{&quot;$type&quot;:&quot;System.Collections.Generic.List`1[[System.String, mscorlib]], mscorlib&quot;,&quot;$values&quot;:[]},&quot;isQuizMode&quot;:false,&quot;correctPoints&quot;:null,&quot;correctSpeedBonus&quot;:null,&quot;HasCorrectAnswers&quot;:false,&quot;activityId&quot;:null,&quot;activityType&quot;:&quot;Multiple Choice&quot;,&quot;countdown&quot;:0,&quot;StartWithSlide&quot;:false,&quot;CanMinimize&quot;:false,&quot;CanCountDown&quot;:false},&quot;IsLocked&quot;:false,&quot;IsMappedFromCp1&quot;:false,&quot;IsQuizMode&quot;:false}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6042</TotalTime>
  <Words>2434</Words>
  <Application>Microsoft Office PowerPoint</Application>
  <PresentationFormat>شاشة عريضة</PresentationFormat>
  <Paragraphs>382</Paragraphs>
  <Slides>63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63</vt:i4>
      </vt:variant>
    </vt:vector>
  </HeadingPairs>
  <TitlesOfParts>
    <vt:vector size="69" baseType="lpstr">
      <vt:lpstr>Aptos</vt:lpstr>
      <vt:lpstr>Aptos Display</vt:lpstr>
      <vt:lpstr>Arial</vt:lpstr>
      <vt:lpstr>Calibri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عادل الميلبي</dc:creator>
  <cp:lastModifiedBy>Adel Saad S. Almeelby</cp:lastModifiedBy>
  <cp:revision>118</cp:revision>
  <dcterms:created xsi:type="dcterms:W3CDTF">2024-12-05T12:01:21Z</dcterms:created>
  <dcterms:modified xsi:type="dcterms:W3CDTF">2025-07-07T04:14:11Z</dcterms:modified>
</cp:coreProperties>
</file>