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7" r:id="rId2"/>
    <p:sldId id="258" r:id="rId3"/>
    <p:sldId id="259" r:id="rId4"/>
    <p:sldId id="271" r:id="rId5"/>
    <p:sldId id="260" r:id="rId6"/>
    <p:sldId id="267" r:id="rId7"/>
    <p:sldId id="275" r:id="rId8"/>
    <p:sldId id="276" r:id="rId9"/>
    <p:sldId id="277" r:id="rId10"/>
    <p:sldId id="278" r:id="rId11"/>
    <p:sldId id="279" r:id="rId12"/>
    <p:sldId id="268" r:id="rId13"/>
    <p:sldId id="269" r:id="rId14"/>
    <p:sldId id="270" r:id="rId15"/>
    <p:sldId id="264" r:id="rId16"/>
    <p:sldId id="265" r:id="rId17"/>
    <p:sldId id="272" r:id="rId18"/>
    <p:sldId id="273" r:id="rId19"/>
    <p:sldId id="274" r:id="rId20"/>
    <p:sldId id="285" r:id="rId21"/>
    <p:sldId id="262" r:id="rId22"/>
    <p:sldId id="280" r:id="rId23"/>
    <p:sldId id="282" r:id="rId24"/>
    <p:sldId id="283" r:id="rId25"/>
    <p:sldId id="284" r:id="rId26"/>
    <p:sldId id="261" r:id="rId27"/>
    <p:sldId id="287" r:id="rId28"/>
    <p:sldId id="286" r:id="rId29"/>
    <p:sldId id="263" r:id="rId30"/>
    <p:sldId id="293" r:id="rId31"/>
    <p:sldId id="288" r:id="rId32"/>
    <p:sldId id="289" r:id="rId33"/>
    <p:sldId id="294" r:id="rId34"/>
    <p:sldId id="295" r:id="rId35"/>
    <p:sldId id="290" r:id="rId36"/>
    <p:sldId id="297" r:id="rId37"/>
    <p:sldId id="299" r:id="rId38"/>
    <p:sldId id="300" r:id="rId39"/>
    <p:sldId id="302" r:id="rId40"/>
    <p:sldId id="303" r:id="rId41"/>
    <p:sldId id="301" r:id="rId42"/>
    <p:sldId id="304" r:id="rId43"/>
    <p:sldId id="314" r:id="rId44"/>
    <p:sldId id="305" r:id="rId45"/>
    <p:sldId id="291" r:id="rId46"/>
    <p:sldId id="296" r:id="rId47"/>
    <p:sldId id="315" r:id="rId48"/>
    <p:sldId id="306" r:id="rId49"/>
    <p:sldId id="312" r:id="rId50"/>
    <p:sldId id="313" r:id="rId51"/>
    <p:sldId id="307" r:id="rId52"/>
    <p:sldId id="308" r:id="rId53"/>
    <p:sldId id="309" r:id="rId54"/>
    <p:sldId id="316" r:id="rId55"/>
    <p:sldId id="317" r:id="rId56"/>
    <p:sldId id="311" r:id="rId57"/>
    <p:sldId id="266" r:id="rId58"/>
  </p:sldIdLst>
  <p:sldSz cx="12192000" cy="6858000"/>
  <p:notesSz cx="6858000" cy="9144000"/>
  <p:embeddedFontLst>
    <p:embeddedFont>
      <p:font typeface="Dubai" panose="020B0503030403030204" pitchFamily="34" charset="-78"/>
      <p:regular r:id="rId59"/>
      <p:bold r:id="rId60"/>
    </p:embeddedFont>
    <p:embeddedFont>
      <p:font typeface="Dubai Medium" panose="020B0603030403030204" pitchFamily="34" charset="-78"/>
      <p:regular r:id="rId61"/>
    </p:embeddedFont>
    <p:embeddedFont>
      <p:font typeface="خط سلطاني عريض" pitchFamily="2" charset="-78"/>
      <p:bold r:id="rId62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5652"/>
    <a:srgbClr val="D04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79" d="100"/>
          <a:sy n="79" d="100"/>
        </p:scale>
        <p:origin x="9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BDB568B-49B9-DA76-667D-FFF3F710C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CBC304A-276B-A364-9CDA-F42DF91AD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51AA1F4-60A8-CE06-63BA-90904AC8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5E0B71B-2441-D8AC-8427-A4483C380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1C3F533-BF29-1499-D0EB-0BBD277D2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060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7FECA2-D572-7415-FE73-709576D4B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86294B9-2A50-A82D-7AAD-6556AEDDC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AD95FC6-7832-CEE2-5213-5C26DFA0C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855190E-CF16-9153-B3AD-052874BC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14DE225-B3F4-B62F-B028-B7C7F7A1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690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B431FB-B966-8875-24EE-BBA205D08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20423BF-1235-B1A9-A6BF-8F0E979D7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54AFF12-142D-5E56-4367-230F446A4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1B2426B-C36B-8706-338F-4BDD02C24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EC20A2-3AB7-DB40-C15A-87C2CD175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674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F2AC07-06B8-D9D6-807E-0061DD3B0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F8417B2-C75D-9AEE-4237-771BAECEF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03D5519-4C4E-4A56-DE6C-3A61CE941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700D361-0E2D-33FA-1C17-979E8CE4B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B3A862D-7BB6-C64E-DE3A-996CDE0E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B405E77-E0B8-3F58-9B48-BEC0CC4D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109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874538-0A3D-C75E-9AE5-C6AD91ED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DB41342-F768-A35B-0218-435AD2787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4287AE4-9677-8684-3744-4A82CA0C5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64BF308C-98C2-34DD-D9A7-4524A87BBB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A0EE0480-B24E-C946-EEAF-E148C8D742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4D3FA2AA-667C-7057-4617-CF070BD3A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AB97AB2-48A0-D1C8-F95F-AE05E7797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51147B3A-343B-264C-421D-AB1069AA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677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6B45C5-F1D7-A937-4A66-462FC9F71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17A1308-09FC-4111-BD5E-D037A243E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B5B217B-CE8E-8E09-593D-3765FC12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D7530B6-D397-38D0-C40A-5106E65FE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512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A4F03BB-6A4C-9F97-44AD-A0DD4AAE2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34019CC-D1FD-3899-F9E9-8BBBFD74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272E399-AF01-9ABF-1EB3-AA09F429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9447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A4F03BB-6A4C-9F97-44AD-A0DD4AAE2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34019CC-D1FD-3899-F9E9-8BBBFD74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272E399-AF01-9ABF-1EB3-AA09F429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020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624017F-D211-597B-CD5C-006BAD556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E032319-E4BC-3D5D-D6EC-E0B9598BB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927BBD5-27F7-9854-5D5B-F9A457C54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98CC3BA-A523-0E3C-48C2-1499975DA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BE33842-62D3-CFB6-AA3B-5F78D61EF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E6C506E-FA3D-EBC0-E3B0-794A6E58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6143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BD1334-7D26-989F-7ECC-50175D7D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CE9BADF-2603-DE2A-3DBC-F013DE92B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6E81E30-C163-7868-A36C-FDD14BF78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11F5590-84EA-85CC-5A65-BA2120762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EFF9265-2D43-3945-C77F-2875C7741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5F77C67-1C9E-67A0-6FDE-DAF20243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075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6EDC552-070E-1D67-0473-CB6D6857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D952EA1-FA61-5630-ADF6-8D28DCF66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04CE55E-1ED7-018F-FE21-47B9E38DE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837D8D7-42BC-AD42-2906-D1B4A850C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724E62E-68D9-53A6-AD9C-2A962B0CA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86870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052CBA1A-1639-402F-628C-85239F190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C6FDF58-1D68-A983-EEDF-B191ED926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C38BB68-8617-FA23-8385-CBB09F0B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205990B-D507-7CFA-46A4-24AEABE1B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C22FA0F-C3A9-85F0-1AB0-7B75AD5E3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307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A31563B-1DC3-A200-A0C6-6AC75EB6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5B7D037-1C7A-7C1E-4DD7-AE59A61B5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910D582-1015-98E5-77D3-9EC96A4FE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FA2C98-48E5-4304-B260-DE13A9823352}" type="datetimeFigureOut">
              <a:rPr lang="ar-SA" smtClean="0"/>
              <a:t>05/11/46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8771529-61E5-FF53-E4DE-710FB1F2D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A49E717-6ACF-3E99-9439-746A09F8E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3021E4-D762-411C-91C8-896C1C4769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546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nowledge-passion.sa/en/leadership-styles/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knowledge-passion.sa/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nowledge-passion.sa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nowledge-passion.sa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nowledge-passion.sa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nowledge-passion.sa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posts/elbarbariod_%D8%A7%D9%84%D8%A5%D8%AF%D8%A7%D8%B1%D8%A9-%D8%A7%D9%84%D9%82%D9%8A%D8%A7%D8%AF%D8%A9-activity-7153379646368079872-0nwp/?originalSubdomain=ae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sa_blue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sa_blue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mc_blue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awa.center/file/6161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Xs-oh1OTsog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_KrZqRJqqQ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wc_blue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ctmanagers.net/free-raci-matrix-templates/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mc_blue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mc_blue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4B948-C115-C1F8-CF25-CF29FCFFC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01AB0849-643F-7E75-B53E-DAD953198575}"/>
              </a:ext>
            </a:extLst>
          </p:cNvPr>
          <p:cNvSpPr txBox="1"/>
          <p:nvPr/>
        </p:nvSpPr>
        <p:spPr>
          <a:xfrm>
            <a:off x="0" y="3576323"/>
            <a:ext cx="1219200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خط سلطاني عريض" pitchFamily="2" charset="-78"/>
                <a:cs typeface="خط سلطاني عريض" pitchFamily="2" charset="-78"/>
              </a:rPr>
              <a:t>برنامج: قيادة مجموعات العمل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D1CE29E-6FA2-766D-C2DF-FC8C596002C3}"/>
              </a:ext>
            </a:extLst>
          </p:cNvPr>
          <p:cNvSpPr txBox="1"/>
          <p:nvPr/>
        </p:nvSpPr>
        <p:spPr>
          <a:xfrm>
            <a:off x="4184258" y="4797772"/>
            <a:ext cx="38234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>
                <a:solidFill>
                  <a:schemeClr val="accent4"/>
                </a:solidFill>
                <a:latin typeface="خط سلطاني عريض" pitchFamily="2" charset="-78"/>
                <a:cs typeface="خط سلطاني عريض" pitchFamily="2" charset="-78"/>
              </a:rPr>
              <a:t>لمدة يومين ||بواقع  10 ساعات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76356F33-B68E-3EA4-B051-2CBC200B7126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342BB2F-454F-A280-3AB4-11B3B9945E06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حلقات القرآن الكريم والمتون العلمية بالمسجد النبوي - الرئيسية | حلقات  القرآن الكريم والمتون العلمية بالمسجد النبوي">
            <a:extLst>
              <a:ext uri="{FF2B5EF4-FFF2-40B4-BE49-F238E27FC236}">
                <a16:creationId xmlns:a16="http://schemas.microsoft.com/office/drawing/2014/main" id="{27502977-98DB-7820-BB1F-800C6057C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09" y="1052399"/>
            <a:ext cx="6446583" cy="214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99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3A61-A5B6-FAA6-0A1C-A015D7B37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6F56A86-B2AD-2892-26BF-DC8D78684EDA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DF0BDFF-152E-6F13-29A6-0F58EC25B30D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E1A4EA7-8006-DEE2-E80C-55077CFCFEBD}"/>
              </a:ext>
            </a:extLst>
          </p:cNvPr>
          <p:cNvSpPr txBox="1"/>
          <p:nvPr/>
        </p:nvSpPr>
        <p:spPr>
          <a:xfrm>
            <a:off x="4200523" y="1474619"/>
            <a:ext cx="7465506" cy="390876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ar-SA" sz="3200" dirty="0"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ar-SA" sz="3200" dirty="0"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ar-SA" sz="32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ar-SA" sz="3200" dirty="0"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8761B91-999C-A133-22B3-539A3BD0E4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363" y="460148"/>
            <a:ext cx="4683376" cy="327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9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DC7F9-CF03-AF84-2ACD-182FB4A7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F7A8131-086F-0880-C4E4-CE350EC868B2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EBB73E8-9D07-86FC-0673-C73DE625E86E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DFBBFDB-0FCE-5362-5FFD-928DA75E3135}"/>
              </a:ext>
            </a:extLst>
          </p:cNvPr>
          <p:cNvSpPr txBox="1"/>
          <p:nvPr/>
        </p:nvSpPr>
        <p:spPr>
          <a:xfrm>
            <a:off x="4096512" y="934478"/>
            <a:ext cx="7705344" cy="52091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justLow">
              <a:lnSpc>
                <a:spcPct val="150000"/>
              </a:lnSpc>
              <a:buAutoNum type="arabicPeriod"/>
            </a:pPr>
            <a:r>
              <a:rPr lang="ar-SA" sz="2800" dirty="0">
                <a:latin typeface="Dubai Medium" panose="020B0603030403030204" pitchFamily="34" charset="-78"/>
                <a:cs typeface="Dubai" panose="020B0503030403030204" pitchFamily="34" charset="-78"/>
              </a:rPr>
              <a:t>تعزيز وعي المشاركين بدور القائد الفعّال في توجيه وتحفيز أعضاء الفريق.</a:t>
            </a:r>
          </a:p>
          <a:p>
            <a:pPr marL="342900" indent="-342900" algn="justLow">
              <a:lnSpc>
                <a:spcPct val="150000"/>
              </a:lnSpc>
              <a:buAutoNum type="arabicPeriod"/>
            </a:pPr>
            <a:r>
              <a:rPr lang="ar-SA" sz="2800" dirty="0">
                <a:latin typeface="Dubai Medium" panose="020B0603030403030204" pitchFamily="34" charset="-78"/>
                <a:cs typeface="Dubai" panose="020B0503030403030204" pitchFamily="34" charset="-78"/>
              </a:rPr>
              <a:t>تنمية مهارات التعامل مع التحديات التي تواجه الفرق أثناء العمل.</a:t>
            </a:r>
          </a:p>
          <a:p>
            <a:pPr marL="342900" indent="-342900" algn="justLow">
              <a:lnSpc>
                <a:spcPct val="150000"/>
              </a:lnSpc>
              <a:buAutoNum type="arabicPeriod"/>
            </a:pPr>
            <a:r>
              <a:rPr lang="ar-SA" sz="2800" dirty="0">
                <a:latin typeface="Dubai Medium" panose="020B0603030403030204" pitchFamily="34" charset="-78"/>
                <a:cs typeface="Dubai" panose="020B0503030403030204" pitchFamily="34" charset="-78"/>
              </a:rPr>
              <a:t>تأهيل المشاركين على توزيع المهام بشكل عادل وفعّال. وتعزيز التعاون والعمل بروح الفريق.</a:t>
            </a:r>
          </a:p>
          <a:p>
            <a:pPr marL="342900" indent="-342900" algn="justLow">
              <a:lnSpc>
                <a:spcPct val="150000"/>
              </a:lnSpc>
              <a:buAutoNum type="arabicPeriod"/>
            </a:pPr>
            <a:r>
              <a:rPr lang="ar-SA" sz="2800" dirty="0">
                <a:latin typeface="Dubai Medium" panose="020B0603030403030204" pitchFamily="34" charset="-78"/>
                <a:cs typeface="Dubai" panose="020B0503030403030204" pitchFamily="34" charset="-78"/>
              </a:rPr>
              <a:t>تمكين المشاركين من اتخاذ قرارات مبنية على البيانات ومؤشرات الأداء.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91669A1-A528-3614-D13E-D319A3B5A1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913" r="22250"/>
          <a:stretch/>
        </p:blipFill>
        <p:spPr>
          <a:xfrm>
            <a:off x="256032" y="1426464"/>
            <a:ext cx="3840480" cy="38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84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6751C-E84C-FB9A-46FA-92B2584E3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CA5B1970-38FA-7E66-9E9B-FB71C43E9535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مستطيل 6">
            <a:extLst>
              <a:ext uri="{FF2B5EF4-FFF2-40B4-BE49-F238E27FC236}">
                <a16:creationId xmlns:a16="http://schemas.microsoft.com/office/drawing/2014/main" id="{F708DFEF-2900-2C2C-9A79-309AF6D5E156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21231-E49E-3989-7206-40AFE646A3AF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1F9FF14-0695-1622-EDB9-F58EA74A6F76}"/>
              </a:ext>
            </a:extLst>
          </p:cNvPr>
          <p:cNvSpPr txBox="1"/>
          <p:nvPr/>
        </p:nvSpPr>
        <p:spPr>
          <a:xfrm>
            <a:off x="0" y="3527257"/>
            <a:ext cx="12192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تأمل ذاتي</a:t>
            </a:r>
            <a:r>
              <a:rPr lang="ar-SA" sz="5400" dirty="0">
                <a:latin typeface="Dubai" panose="020B0503030403030204" pitchFamily="34" charset="-78"/>
                <a:cs typeface="Dubai" panose="020B0503030403030204" pitchFamily="34" charset="-78"/>
              </a:rPr>
              <a:t>: من هو القائد أو المدير ، الذي أثّر فيك إيجابيًا؟ ولماذا؟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F2DEE47C-98B8-DB3D-C0E7-B7B65738F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15B0201-14A9-0815-4366-DA8F784C2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049" y="822842"/>
            <a:ext cx="2507902" cy="250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7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DFEE5-ADB5-BAB8-3EDD-196258EE8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F31B8932-FF74-9A50-E736-7913C3C66759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FB90966-212A-14BC-E467-7A0C43F7CC82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36D8A1A-5708-2CC2-A180-995D5D93AB5C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789F083-CFBA-0CEE-B34F-B630D08DDB25}"/>
              </a:ext>
            </a:extLst>
          </p:cNvPr>
          <p:cNvSpPr txBox="1"/>
          <p:nvPr/>
        </p:nvSpPr>
        <p:spPr>
          <a:xfrm>
            <a:off x="0" y="576037"/>
            <a:ext cx="12192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نظرية القيادة التحويلية (</a:t>
            </a:r>
            <a:r>
              <a:rPr lang="en-US" sz="2400" b="1" dirty="0">
                <a:latin typeface="Dubai" panose="020B0503030403030204" pitchFamily="34" charset="-78"/>
                <a:cs typeface="Dubai" panose="020B0503030403030204" pitchFamily="34" charset="-78"/>
              </a:rPr>
              <a:t>Transformational Leadership</a:t>
            </a: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) || </a:t>
            </a:r>
            <a:r>
              <a:rPr lang="en-US" sz="2400" dirty="0">
                <a:latin typeface="Dubai" panose="020B0503030403030204" pitchFamily="34" charset="-78"/>
                <a:cs typeface="Dubai" panose="020B0503030403030204" pitchFamily="34" charset="-78"/>
              </a:rPr>
              <a:t>James MacGregor Burns (1978)</a:t>
            </a:r>
            <a:endParaRPr lang="ar-SA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E9465B9-8A21-86F1-33B4-E642EEB5033B}"/>
              </a:ext>
            </a:extLst>
          </p:cNvPr>
          <p:cNvSpPr txBox="1"/>
          <p:nvPr/>
        </p:nvSpPr>
        <p:spPr>
          <a:xfrm>
            <a:off x="0" y="1230812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القيادة من خلال الإلهام والتحفيز لتغيير الأتباع وتحقيق نتائج عظيمة.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16A54AF-601B-6E7F-A34B-CA4D5E590A4A}"/>
              </a:ext>
            </a:extLst>
          </p:cNvPr>
          <p:cNvSpPr txBox="1"/>
          <p:nvPr/>
        </p:nvSpPr>
        <p:spPr>
          <a:xfrm>
            <a:off x="0" y="184804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"القيادة هي رفع دوافع وآمال أتباعك إلى مستويات أعلى من الاهتمام بالغايات المشتركة والمثل العليا."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A64FD48-604B-0A96-7D95-3118A772A201}"/>
              </a:ext>
            </a:extLst>
          </p:cNvPr>
          <p:cNvSpPr txBox="1"/>
          <p:nvPr/>
        </p:nvSpPr>
        <p:spPr>
          <a:xfrm>
            <a:off x="5010912" y="2401467"/>
            <a:ext cx="7181088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الركائز الأساسية لبناء النظرية: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التحفيز الإلهامي، التأثير المثالي، الاعتبار الفردي، التحفيز الفكري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تحقيق التغيير الشخصي والجماعي من خلال الإلهام.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بناء رؤية مشتركة ترفع الطموحات.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3F49930-EFB2-A96A-DB0F-5ED3F6E2E2CE}"/>
              </a:ext>
            </a:extLst>
          </p:cNvPr>
          <p:cNvSpPr txBox="1"/>
          <p:nvPr/>
        </p:nvSpPr>
        <p:spPr>
          <a:xfrm>
            <a:off x="0" y="5737457"/>
            <a:ext cx="7278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Burns, J. M. (1978).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Leadership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Bass, B. M. &amp; Riggio, R. E. (2006).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Transformational Leadership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.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6E051FB-3B1C-9F71-0BA0-4412D53FB216}"/>
              </a:ext>
            </a:extLst>
          </p:cNvPr>
          <p:cNvSpPr txBox="1"/>
          <p:nvPr/>
        </p:nvSpPr>
        <p:spPr>
          <a:xfrm>
            <a:off x="0" y="2771371"/>
            <a:ext cx="464515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تهتم بــ :</a:t>
            </a:r>
            <a:b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بناء قادة مستقبليين.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رفع الابتكار والدافعية.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3C2B928-2EE1-76F0-13F8-00B29926B3B4}"/>
              </a:ext>
            </a:extLst>
          </p:cNvPr>
          <p:cNvSpPr txBox="1"/>
          <p:nvPr/>
        </p:nvSpPr>
        <p:spPr>
          <a:xfrm>
            <a:off x="3508248" y="5431999"/>
            <a:ext cx="8689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المؤسسات التكنولوجية والتعليمية والتنموية.</a:t>
            </a:r>
          </a:p>
        </p:txBody>
      </p:sp>
    </p:spTree>
    <p:extLst>
      <p:ext uri="{BB962C8B-B14F-4D97-AF65-F5344CB8AC3E}">
        <p14:creationId xmlns:p14="http://schemas.microsoft.com/office/powerpoint/2010/main" val="152441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F3081-EA84-A071-DC14-56154291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75F9766-A734-36E5-5133-F23A25C7835A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916A52E-A292-ECCD-1D3E-77DE07718B1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1450195-9BCE-E929-051A-948D012F44C4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F8927254-2D50-1F8C-D284-C1DC03B05453}"/>
              </a:ext>
            </a:extLst>
          </p:cNvPr>
          <p:cNvSpPr txBox="1"/>
          <p:nvPr/>
        </p:nvSpPr>
        <p:spPr>
          <a:xfrm>
            <a:off x="0" y="576037"/>
            <a:ext cx="12192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 نظرية القيادة </a:t>
            </a:r>
            <a:r>
              <a:rPr lang="ar-SA" sz="2400" b="1" dirty="0" err="1">
                <a:latin typeface="Dubai" panose="020B0503030403030204" pitchFamily="34" charset="-78"/>
                <a:cs typeface="Dubai" panose="020B0503030403030204" pitchFamily="34" charset="-78"/>
              </a:rPr>
              <a:t>الموقفية</a:t>
            </a: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 (</a:t>
            </a:r>
            <a:r>
              <a:rPr lang="en-US" sz="2400" b="1" dirty="0">
                <a:latin typeface="Dubai" panose="020B0503030403030204" pitchFamily="34" charset="-78"/>
                <a:cs typeface="Dubai" panose="020B0503030403030204" pitchFamily="34" charset="-78"/>
              </a:rPr>
              <a:t>Situational Leadership Theory</a:t>
            </a: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) || </a:t>
            </a:r>
            <a:r>
              <a:rPr lang="en-US" sz="2400" dirty="0"/>
              <a:t>Blanchard, Hersey (1969)</a:t>
            </a:r>
            <a:endParaRPr lang="ar-SA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ACF74D9-D2B9-4FD2-6E8D-7EBCD1402EDC}"/>
              </a:ext>
            </a:extLst>
          </p:cNvPr>
          <p:cNvSpPr txBox="1"/>
          <p:nvPr/>
        </p:nvSpPr>
        <p:spPr>
          <a:xfrm>
            <a:off x="0" y="1230812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القائد يتكيف مع قدرات الفريق ومتطلبات الموقف.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B7F09B2-E293-0AE3-A5BD-4BA491009808}"/>
              </a:ext>
            </a:extLst>
          </p:cNvPr>
          <p:cNvSpPr txBox="1"/>
          <p:nvPr/>
        </p:nvSpPr>
        <p:spPr>
          <a:xfrm>
            <a:off x="0" y="1848041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"القيادة هي عملية التأثير في الأفراد لتحقيق أهداف معينة باستخدام أسلوب ملائم لحالتهم ومستوى استعدادهم."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016BC2A-6F99-91E3-F59F-048E1FFD1B17}"/>
              </a:ext>
            </a:extLst>
          </p:cNvPr>
          <p:cNvSpPr txBox="1"/>
          <p:nvPr/>
        </p:nvSpPr>
        <p:spPr>
          <a:xfrm>
            <a:off x="5010912" y="2696746"/>
            <a:ext cx="7181088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الركائز الأساسية لبناء النظرية: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التوجيه، التدريب، الدعم، التفويض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التكيف مع جاهزية الأتباع.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مرونة القائد في تغيير سلوكه حسب الحاجة.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AD29B84-5C20-0100-B1DC-7425D9626CAE}"/>
              </a:ext>
            </a:extLst>
          </p:cNvPr>
          <p:cNvSpPr txBox="1"/>
          <p:nvPr/>
        </p:nvSpPr>
        <p:spPr>
          <a:xfrm>
            <a:off x="0" y="5737457"/>
            <a:ext cx="7278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Hersey, P., &amp; Blanchard, K. H. (1969).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Graeff, C. L. (1997).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A4A9B99-25D1-1BC2-C44D-BAE79B655667}"/>
              </a:ext>
            </a:extLst>
          </p:cNvPr>
          <p:cNvSpPr txBox="1"/>
          <p:nvPr/>
        </p:nvSpPr>
        <p:spPr>
          <a:xfrm>
            <a:off x="0" y="3066650"/>
            <a:ext cx="464515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تهتم بــ :</a:t>
            </a:r>
            <a:b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قيادة مخصصة لكل فرد أو مجموعة.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مرونة في مختلف البيئات.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1C3EE42-05A7-9508-4183-F91410A4E5AF}"/>
              </a:ext>
            </a:extLst>
          </p:cNvPr>
          <p:cNvSpPr txBox="1"/>
          <p:nvPr/>
        </p:nvSpPr>
        <p:spPr>
          <a:xfrm>
            <a:off x="3508248" y="5431999"/>
            <a:ext cx="8689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الشركات المتغيرة، المشاريع، الفرق الناشئة.</a:t>
            </a:r>
          </a:p>
        </p:txBody>
      </p:sp>
    </p:spTree>
    <p:extLst>
      <p:ext uri="{BB962C8B-B14F-4D97-AF65-F5344CB8AC3E}">
        <p14:creationId xmlns:p14="http://schemas.microsoft.com/office/powerpoint/2010/main" val="414802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5E813-70EF-F33E-45E2-15ADF9187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CFFE346D-00D0-0FCD-6FA5-C8D3C24E7CF7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27E1E6A5-FE51-E3C5-FDB8-7A8205230E29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6452DD3-5300-E4ED-C612-297FD7151190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pic>
        <p:nvPicPr>
          <p:cNvPr id="8194" name="Picture 2">
            <a:hlinkClick r:id="rId3"/>
            <a:extLst>
              <a:ext uri="{FF2B5EF4-FFF2-40B4-BE49-F238E27FC236}">
                <a16:creationId xmlns:a16="http://schemas.microsoft.com/office/drawing/2014/main" id="{D5A369F2-F735-EDA3-9ED1-22544BB9D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294" y="701040"/>
            <a:ext cx="9699412" cy="545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>
            <a:hlinkClick r:id="rId5"/>
            <a:extLst>
              <a:ext uri="{FF2B5EF4-FFF2-40B4-BE49-F238E27FC236}">
                <a16:creationId xmlns:a16="http://schemas.microsoft.com/office/drawing/2014/main" id="{B14E4918-71C3-3617-3549-F888602F0694}"/>
              </a:ext>
            </a:extLst>
          </p:cNvPr>
          <p:cNvSpPr txBox="1"/>
          <p:nvPr/>
        </p:nvSpPr>
        <p:spPr>
          <a:xfrm>
            <a:off x="0" y="5874511"/>
            <a:ext cx="237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عبد الرحمن قعيّد القحطاني</a:t>
            </a:r>
          </a:p>
        </p:txBody>
      </p:sp>
    </p:spTree>
    <p:extLst>
      <p:ext uri="{BB962C8B-B14F-4D97-AF65-F5344CB8AC3E}">
        <p14:creationId xmlns:p14="http://schemas.microsoft.com/office/powerpoint/2010/main" val="167655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BA37-79A7-02D5-8E1C-C17250B96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551A02DF-F0B3-0929-8953-87C92B9D33B9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0F04B2E3-1645-7E50-F099-D2A45F40287B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AA0328E-E7E5-BB9E-1CEA-A3F6B9D97B07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1776EFB-5FEF-01F0-C2E9-51D903B90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827" y="536448"/>
            <a:ext cx="9970345" cy="560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>
            <a:hlinkClick r:id="rId4"/>
            <a:extLst>
              <a:ext uri="{FF2B5EF4-FFF2-40B4-BE49-F238E27FC236}">
                <a16:creationId xmlns:a16="http://schemas.microsoft.com/office/drawing/2014/main" id="{3E3313BD-07E0-5460-CC36-9B3A5563564A}"/>
              </a:ext>
            </a:extLst>
          </p:cNvPr>
          <p:cNvSpPr txBox="1"/>
          <p:nvPr/>
        </p:nvSpPr>
        <p:spPr>
          <a:xfrm>
            <a:off x="0" y="5874511"/>
            <a:ext cx="237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عبد الرحمن قعيّد القحطاني</a:t>
            </a:r>
          </a:p>
        </p:txBody>
      </p:sp>
    </p:spTree>
    <p:extLst>
      <p:ext uri="{BB962C8B-B14F-4D97-AF65-F5344CB8AC3E}">
        <p14:creationId xmlns:p14="http://schemas.microsoft.com/office/powerpoint/2010/main" val="3084411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7FADC-95A3-7463-709E-86DDFBCB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3A99462-1524-DF63-EAC3-3755EDB47E78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FBA83C5-D069-816C-6498-67BF088A9CE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1D2A319-254F-E926-9A40-712D4C5ABC63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A002DB6-5758-784B-499A-88D5E0CD8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65" y="485454"/>
            <a:ext cx="10122069" cy="569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>
            <a:hlinkClick r:id="rId4"/>
            <a:extLst>
              <a:ext uri="{FF2B5EF4-FFF2-40B4-BE49-F238E27FC236}">
                <a16:creationId xmlns:a16="http://schemas.microsoft.com/office/drawing/2014/main" id="{51D93CBE-BE7E-B8B1-4736-D0E7344EDE69}"/>
              </a:ext>
            </a:extLst>
          </p:cNvPr>
          <p:cNvSpPr txBox="1"/>
          <p:nvPr/>
        </p:nvSpPr>
        <p:spPr>
          <a:xfrm>
            <a:off x="0" y="5874511"/>
            <a:ext cx="237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عبد الرحمن قعيّد القحطاني</a:t>
            </a:r>
          </a:p>
        </p:txBody>
      </p:sp>
    </p:spTree>
    <p:extLst>
      <p:ext uri="{BB962C8B-B14F-4D97-AF65-F5344CB8AC3E}">
        <p14:creationId xmlns:p14="http://schemas.microsoft.com/office/powerpoint/2010/main" val="2082309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20B6D-2403-A442-BD41-3652FB134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8C7CFB1-3412-4D94-1795-B043B312902E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4C6DA7F-3FCD-7D33-7B1B-8E0D0A65685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906F23F-9C14-D715-7327-1F73F6953A4E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279A07D-7575-0254-2CC2-C810C75C6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  <p:sp>
        <p:nvSpPr>
          <p:cNvPr id="8" name="مربع نص 7">
            <a:hlinkClick r:id="rId4"/>
            <a:extLst>
              <a:ext uri="{FF2B5EF4-FFF2-40B4-BE49-F238E27FC236}">
                <a16:creationId xmlns:a16="http://schemas.microsoft.com/office/drawing/2014/main" id="{FC3BBF79-6A40-505A-F828-9AC4E0E23866}"/>
              </a:ext>
            </a:extLst>
          </p:cNvPr>
          <p:cNvSpPr txBox="1"/>
          <p:nvPr/>
        </p:nvSpPr>
        <p:spPr>
          <a:xfrm>
            <a:off x="0" y="5874511"/>
            <a:ext cx="237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عبد الرحمن قعيّد القحطاني</a:t>
            </a:r>
          </a:p>
        </p:txBody>
      </p:sp>
    </p:spTree>
    <p:extLst>
      <p:ext uri="{BB962C8B-B14F-4D97-AF65-F5344CB8AC3E}">
        <p14:creationId xmlns:p14="http://schemas.microsoft.com/office/powerpoint/2010/main" val="867471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5FB3E-3A41-501F-E990-1E0C2D4A6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41B04B9-5B38-A1B4-2F98-9298BE5FA851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6121B33-D516-E617-34C9-EAA20759905A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2607A4A-B724-FBED-BDBC-814C7E9B9E04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67339631-9290-B93A-2B19-ED3631AF8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544" y="621892"/>
            <a:ext cx="9753600" cy="5486400"/>
          </a:xfrm>
          <a:prstGeom prst="rect">
            <a:avLst/>
          </a:prstGeom>
        </p:spPr>
      </p:pic>
      <p:sp>
        <p:nvSpPr>
          <p:cNvPr id="4" name="مربع نص 3">
            <a:hlinkClick r:id="rId4"/>
            <a:extLst>
              <a:ext uri="{FF2B5EF4-FFF2-40B4-BE49-F238E27FC236}">
                <a16:creationId xmlns:a16="http://schemas.microsoft.com/office/drawing/2014/main" id="{4269B672-A198-0131-7897-FF346B182FFD}"/>
              </a:ext>
            </a:extLst>
          </p:cNvPr>
          <p:cNvSpPr txBox="1"/>
          <p:nvPr/>
        </p:nvSpPr>
        <p:spPr>
          <a:xfrm>
            <a:off x="0" y="5874511"/>
            <a:ext cx="237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عبد الرحمن قعيّد القحطاني</a:t>
            </a:r>
          </a:p>
        </p:txBody>
      </p:sp>
    </p:spTree>
    <p:extLst>
      <p:ext uri="{BB962C8B-B14F-4D97-AF65-F5344CB8AC3E}">
        <p14:creationId xmlns:p14="http://schemas.microsoft.com/office/powerpoint/2010/main" val="1327582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C5D9B-18EF-3A52-D8FE-D905295D7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8EFD945-FCC1-EBC9-C5DF-404F254D49EE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641BAE4-A58A-F6A9-FD00-B830CE53489B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3C2E598-48AD-AC0A-E68D-76E830544306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6084467-69EE-A757-1595-FF4A84F9FDAD}"/>
              </a:ext>
            </a:extLst>
          </p:cNvPr>
          <p:cNvSpPr txBox="1"/>
          <p:nvPr/>
        </p:nvSpPr>
        <p:spPr>
          <a:xfrm>
            <a:off x="0" y="576037"/>
            <a:ext cx="12192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نظرية السمات (</a:t>
            </a:r>
            <a:r>
              <a:rPr lang="en-US" sz="2400" b="1" dirty="0">
                <a:latin typeface="Dubai" panose="020B0503030403030204" pitchFamily="34" charset="-78"/>
                <a:cs typeface="Dubai" panose="020B0503030403030204" pitchFamily="34" charset="-78"/>
              </a:rPr>
              <a:t>Trait Theory</a:t>
            </a: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) || </a:t>
            </a:r>
            <a:r>
              <a:rPr lang="en-US" sz="2400" dirty="0"/>
              <a:t>Ralph Stogdill (1948) </a:t>
            </a:r>
            <a:endParaRPr lang="ar-SA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FAE4AAF-7AB0-65BE-3A10-267BFDAC55ED}"/>
              </a:ext>
            </a:extLst>
          </p:cNvPr>
          <p:cNvSpPr txBox="1"/>
          <p:nvPr/>
        </p:nvSpPr>
        <p:spPr>
          <a:xfrm>
            <a:off x="0" y="1230812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القيادة تقوم على سمات فردية فطرية.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E2176A3-B1EF-48B5-E80D-23A26C4682B0}"/>
              </a:ext>
            </a:extLst>
          </p:cNvPr>
          <p:cNvSpPr txBox="1"/>
          <p:nvPr/>
        </p:nvSpPr>
        <p:spPr>
          <a:xfrm>
            <a:off x="0" y="184804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"القيادة ليست فقط نابعة من سمات فردية، بل من التفاعل مع البيئة والمتطلبات الاجتماعية."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0C04951-F5F2-E8C4-BBCF-648A1B79B318}"/>
              </a:ext>
            </a:extLst>
          </p:cNvPr>
          <p:cNvSpPr txBox="1"/>
          <p:nvPr/>
        </p:nvSpPr>
        <p:spPr>
          <a:xfrm>
            <a:off x="5010912" y="2696746"/>
            <a:ext cx="7181088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الركائز الأساسية لبناء النظرية: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الذكاء، الثقة، الحزم، النزاهة.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القائد يولد بسمات مميزة.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القيادة طبيعة وليست مكتسبة فقط.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52F0A99-1134-CE53-D3A5-A545A9D81ECF}"/>
              </a:ext>
            </a:extLst>
          </p:cNvPr>
          <p:cNvSpPr txBox="1"/>
          <p:nvPr/>
        </p:nvSpPr>
        <p:spPr>
          <a:xfrm>
            <a:off x="0" y="5737457"/>
            <a:ext cx="7278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Stogdill, R. M. (1948).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Northouse, P. G. (2021).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EE40D34-45F2-9917-3B6F-67DB11155D0C}"/>
              </a:ext>
            </a:extLst>
          </p:cNvPr>
          <p:cNvSpPr txBox="1"/>
          <p:nvPr/>
        </p:nvSpPr>
        <p:spPr>
          <a:xfrm>
            <a:off x="0" y="3066650"/>
            <a:ext cx="464515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تهتم بــ :</a:t>
            </a:r>
            <a:b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دراسة السمات الفطرية والشخصية للقادة.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C6E8A869-3DC0-75D9-6D30-A3B8304F4713}"/>
              </a:ext>
            </a:extLst>
          </p:cNvPr>
          <p:cNvSpPr txBox="1"/>
          <p:nvPr/>
        </p:nvSpPr>
        <p:spPr>
          <a:xfrm>
            <a:off x="3508248" y="5431999"/>
            <a:ext cx="8689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السياسة، المؤسسات العسكرية، التنافسية العالية.</a:t>
            </a:r>
          </a:p>
        </p:txBody>
      </p:sp>
    </p:spTree>
    <p:extLst>
      <p:ext uri="{BB962C8B-B14F-4D97-AF65-F5344CB8AC3E}">
        <p14:creationId xmlns:p14="http://schemas.microsoft.com/office/powerpoint/2010/main" val="385305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01968-EDE7-E40C-D54B-6E9E88DFE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2594D35-AE2C-2CA5-8A8A-438FBBD1D2DD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BDAFA98-A25F-2BF5-89CC-5DBA6F963A80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F6F80D1-E78B-CC73-77B7-F16D028F8048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567B27B-73B4-9D46-42A4-D615C1A4D906}"/>
              </a:ext>
            </a:extLst>
          </p:cNvPr>
          <p:cNvSpPr txBox="1"/>
          <p:nvPr/>
        </p:nvSpPr>
        <p:spPr>
          <a:xfrm>
            <a:off x="0" y="576037"/>
            <a:ext cx="12192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نظرية القيادة الخدمية (</a:t>
            </a:r>
            <a:r>
              <a:rPr lang="en-US" sz="2400" b="1" dirty="0">
                <a:latin typeface="Dubai" panose="020B0503030403030204" pitchFamily="34" charset="-78"/>
                <a:cs typeface="Dubai" panose="020B0503030403030204" pitchFamily="34" charset="-78"/>
              </a:rPr>
              <a:t>Servant Leadership Theory</a:t>
            </a: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)  || </a:t>
            </a:r>
            <a:r>
              <a:rPr lang="en-US" sz="2400" dirty="0"/>
              <a:t>Robert K. Greenleaf (1970)</a:t>
            </a:r>
            <a:endParaRPr lang="ar-SA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11A2D0C-1BAD-74B3-B62B-C81FFC346BFE}"/>
              </a:ext>
            </a:extLst>
          </p:cNvPr>
          <p:cNvSpPr txBox="1"/>
          <p:nvPr/>
        </p:nvSpPr>
        <p:spPr>
          <a:xfrm>
            <a:off x="0" y="1230812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القيادة تبدأ من خدمة الآخرين وتمكينهم.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39AEB7A-6597-6919-74FC-D1C7B228DAEC}"/>
              </a:ext>
            </a:extLst>
          </p:cNvPr>
          <p:cNvSpPr txBox="1"/>
          <p:nvPr/>
        </p:nvSpPr>
        <p:spPr>
          <a:xfrm>
            <a:off x="0" y="184804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"القائد الحقيقي هو الذي يبدأ كخادم للآخرين، أولويته تنمية الناس وخدمتهم."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29285EE-DF45-9A76-E63B-5EC25237E620}"/>
              </a:ext>
            </a:extLst>
          </p:cNvPr>
          <p:cNvSpPr txBox="1"/>
          <p:nvPr/>
        </p:nvSpPr>
        <p:spPr>
          <a:xfrm>
            <a:off x="5010912" y="2696746"/>
            <a:ext cx="718108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الركائز الأساسية لبناء النظرية: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خدمة الآخرين، التمكين، بناء المجتمع.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القيادة لأجل تمكين الآخرين وليس السيطرة عليهم.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9A50F13-53FD-153F-353F-8950FCDFB2AD}"/>
              </a:ext>
            </a:extLst>
          </p:cNvPr>
          <p:cNvSpPr txBox="1"/>
          <p:nvPr/>
        </p:nvSpPr>
        <p:spPr>
          <a:xfrm>
            <a:off x="0" y="5737457"/>
            <a:ext cx="7278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Greenleaf, R. K. (1977).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Eva, N. et al. (2019).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29B2BA1-7EA8-C6A5-165E-C7A53ADADF87}"/>
              </a:ext>
            </a:extLst>
          </p:cNvPr>
          <p:cNvSpPr txBox="1"/>
          <p:nvPr/>
        </p:nvSpPr>
        <p:spPr>
          <a:xfrm>
            <a:off x="0" y="3066650"/>
            <a:ext cx="4645152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تهتم بــ :</a:t>
            </a:r>
            <a:b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خلق بيئة مليئة بالثقة والانتماء.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6CF50F1-7B78-34F9-C9A0-56AE9CD8E33B}"/>
              </a:ext>
            </a:extLst>
          </p:cNvPr>
          <p:cNvSpPr txBox="1"/>
          <p:nvPr/>
        </p:nvSpPr>
        <p:spPr>
          <a:xfrm>
            <a:off x="3508248" y="5431999"/>
            <a:ext cx="8689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المنظمات الخيرية، المؤسسات الاجتماعية، التعليم.</a:t>
            </a:r>
          </a:p>
        </p:txBody>
      </p:sp>
    </p:spTree>
    <p:extLst>
      <p:ext uri="{BB962C8B-B14F-4D97-AF65-F5344CB8AC3E}">
        <p14:creationId xmlns:p14="http://schemas.microsoft.com/office/powerpoint/2010/main" val="262200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207CD-DC42-B181-FEA4-4614CAF27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2A16505-04BE-81E6-6473-C460277045DD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DDF43C0-D4E0-4FFA-DB36-6C9279358060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D798D07-EB5E-2AC2-EB25-D6CC05696EF6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6F8D0C9-FB29-F2F7-17F1-1833701EDC8E}"/>
              </a:ext>
            </a:extLst>
          </p:cNvPr>
          <p:cNvSpPr txBox="1"/>
          <p:nvPr/>
        </p:nvSpPr>
        <p:spPr>
          <a:xfrm>
            <a:off x="0" y="576037"/>
            <a:ext cx="12192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نظرية القيادة الأخلاقية (</a:t>
            </a:r>
            <a:r>
              <a:rPr lang="en-US" sz="2400" b="1" dirty="0">
                <a:latin typeface="Dubai" panose="020B0503030403030204" pitchFamily="34" charset="-78"/>
                <a:cs typeface="Dubai" panose="020B0503030403030204" pitchFamily="34" charset="-78"/>
              </a:rPr>
              <a:t>Ethical Leadership Theory</a:t>
            </a: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)  || </a:t>
            </a:r>
            <a:r>
              <a:rPr lang="en-US" sz="2400" dirty="0"/>
              <a:t>Brown, Treviño, &amp; Harrison (2005-2006)</a:t>
            </a:r>
            <a:endParaRPr lang="ar-SA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993106E-6C10-6ADC-ADB1-F14332F08B10}"/>
              </a:ext>
            </a:extLst>
          </p:cNvPr>
          <p:cNvSpPr txBox="1"/>
          <p:nvPr/>
        </p:nvSpPr>
        <p:spPr>
          <a:xfrm>
            <a:off x="0" y="1230812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القيادة بالاعتماد على مبادئ العدالة والشفافية والنزاهة.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C838F73-86E3-2F7E-4C9D-D4AF54CF436E}"/>
              </a:ext>
            </a:extLst>
          </p:cNvPr>
          <p:cNvSpPr txBox="1"/>
          <p:nvPr/>
        </p:nvSpPr>
        <p:spPr>
          <a:xfrm>
            <a:off x="0" y="184804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"القيادة الأخلاقية هي إظهار السلوك المناسب وتعزيزه عبر الأفعال والعلاقات والتواصل الواضح."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826D7C6-FE3E-169E-1747-E879BB7CAAF5}"/>
              </a:ext>
            </a:extLst>
          </p:cNvPr>
          <p:cNvSpPr txBox="1"/>
          <p:nvPr/>
        </p:nvSpPr>
        <p:spPr>
          <a:xfrm>
            <a:off x="5010912" y="2696746"/>
            <a:ext cx="718108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الركائز الأساسية لبناء النظرية: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النزاهة، العدالة، القدوة الأخلاقية.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السلوك الأخلاقي كمحور التأثير القيادي.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1A2961E-55AF-9F15-7E94-F33FEE03B754}"/>
              </a:ext>
            </a:extLst>
          </p:cNvPr>
          <p:cNvSpPr txBox="1"/>
          <p:nvPr/>
        </p:nvSpPr>
        <p:spPr>
          <a:xfrm>
            <a:off x="0" y="5737457"/>
            <a:ext cx="7278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Brown, M. E., &amp; Treviño, L. K. (2006).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Kalshoven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, K. et al. (2011).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88A33278-9FD5-3600-9BBF-EB2F1F25D002}"/>
              </a:ext>
            </a:extLst>
          </p:cNvPr>
          <p:cNvSpPr txBox="1"/>
          <p:nvPr/>
        </p:nvSpPr>
        <p:spPr>
          <a:xfrm>
            <a:off x="0" y="3066650"/>
            <a:ext cx="464515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b="1" dirty="0">
                <a:latin typeface="Dubai" panose="020B0503030403030204" pitchFamily="34" charset="-78"/>
                <a:cs typeface="Dubai" panose="020B0503030403030204" pitchFamily="34" charset="-78"/>
              </a:rPr>
              <a:t>تهتم بــ :</a:t>
            </a:r>
            <a:b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رفع التزام الفريق بالقيم.</a:t>
            </a:r>
          </a:p>
          <a:p>
            <a:pPr>
              <a:lnSpc>
                <a:spcPct val="150000"/>
              </a:lnSpc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تحسين بيئة العمل المؤسسي.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0AA776A-01D6-D456-8C50-B4D393863C4E}"/>
              </a:ext>
            </a:extLst>
          </p:cNvPr>
          <p:cNvSpPr txBox="1"/>
          <p:nvPr/>
        </p:nvSpPr>
        <p:spPr>
          <a:xfrm>
            <a:off x="3508248" y="5431999"/>
            <a:ext cx="8689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المؤسسات التعليمية، الشركات المسؤولة اجتماعيًا.</a:t>
            </a:r>
          </a:p>
        </p:txBody>
      </p:sp>
    </p:spTree>
    <p:extLst>
      <p:ext uri="{BB962C8B-B14F-4D97-AF65-F5344CB8AC3E}">
        <p14:creationId xmlns:p14="http://schemas.microsoft.com/office/powerpoint/2010/main" val="2833602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7680-AA1F-A98C-F930-29F099608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F0D0B65D-258F-FFC4-287D-BB6CC016A8A8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" name="صورة 1">
            <a:hlinkClick r:id="rId3"/>
            <a:extLst>
              <a:ext uri="{FF2B5EF4-FFF2-40B4-BE49-F238E27FC236}">
                <a16:creationId xmlns:a16="http://schemas.microsoft.com/office/drawing/2014/main" id="{E159A046-DC47-C4E6-FF3B-28AD98B8E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712" y="383948"/>
            <a:ext cx="4608576" cy="5760720"/>
          </a:xfrm>
          <a:prstGeom prst="rect">
            <a:avLst/>
          </a:prstGeom>
        </p:spPr>
      </p:pic>
      <p:sp>
        <p:nvSpPr>
          <p:cNvPr id="3" name="مستطيل 6">
            <a:extLst>
              <a:ext uri="{FF2B5EF4-FFF2-40B4-BE49-F238E27FC236}">
                <a16:creationId xmlns:a16="http://schemas.microsoft.com/office/drawing/2014/main" id="{85EE81DF-571C-F321-4267-9F8465FBCF7E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4E34AA1-481A-EA5E-055A-2BAC51FBA342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F50EEDA-9EA2-FAFC-ABD4-B7249C52B67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208" t="13922" r="36300" b="16689"/>
          <a:stretch/>
        </p:blipFill>
        <p:spPr>
          <a:xfrm>
            <a:off x="8224039" y="5787760"/>
            <a:ext cx="459713" cy="45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19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664B3-7832-8EC0-701D-1DFCA70A6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786C5A1-0CAB-94DD-7804-14CA7F7A1507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C21F1BDE-E5B1-2614-16DB-8397FA24C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649" y="383948"/>
            <a:ext cx="5862930" cy="5955992"/>
          </a:xfrm>
          <a:prstGeom prst="rect">
            <a:avLst/>
          </a:prstGeom>
        </p:spPr>
      </p:pic>
      <p:sp>
        <p:nvSpPr>
          <p:cNvPr id="4" name="مستطيل 6">
            <a:extLst>
              <a:ext uri="{FF2B5EF4-FFF2-40B4-BE49-F238E27FC236}">
                <a16:creationId xmlns:a16="http://schemas.microsoft.com/office/drawing/2014/main" id="{D074CEB1-A5D1-C972-455A-B8624A16A3B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16AFFAE-0773-5D45-2A29-08E6798A5725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</p:spTree>
    <p:extLst>
      <p:ext uri="{BB962C8B-B14F-4D97-AF65-F5344CB8AC3E}">
        <p14:creationId xmlns:p14="http://schemas.microsoft.com/office/powerpoint/2010/main" val="2339812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B2B9-0DBB-A628-35B9-FC3ED2F5D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FDC4B563-F02F-43C1-5D0C-20CC1A0A6204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مستطيل 6">
            <a:extLst>
              <a:ext uri="{FF2B5EF4-FFF2-40B4-BE49-F238E27FC236}">
                <a16:creationId xmlns:a16="http://schemas.microsoft.com/office/drawing/2014/main" id="{70881E45-7B37-355E-6583-F8AD1992A779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DA35C44-9D07-D371-ABCA-A5A043EE41AC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EB888B3-CB05-2EF8-EA98-4E7859A63505}"/>
              </a:ext>
            </a:extLst>
          </p:cNvPr>
          <p:cNvSpPr txBox="1"/>
          <p:nvPr/>
        </p:nvSpPr>
        <p:spPr>
          <a:xfrm>
            <a:off x="0" y="3313939"/>
            <a:ext cx="12192000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48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نقاش جماعي</a:t>
            </a:r>
            <a:r>
              <a:rPr lang="ar-SA" sz="4800" dirty="0">
                <a:latin typeface="Dubai" panose="020B0503030403030204" pitchFamily="34" charset="-78"/>
                <a:cs typeface="Dubai" panose="020B0503030403030204" pitchFamily="34" charset="-78"/>
              </a:rPr>
              <a:t>: أي نظريات القيادة تجد أنها تناسب بيئة عملك ويمكن من خلالها أن تحقق أهداف الفريق؟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BA0A306E-68E4-9F02-5C0E-474C0A96D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C0CFA345-6A5B-30BC-A088-466208D93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049" y="346670"/>
            <a:ext cx="2507902" cy="2507902"/>
          </a:xfrm>
          <a:prstGeom prst="rect">
            <a:avLst/>
          </a:prstGeom>
        </p:spPr>
      </p:pic>
      <p:pic>
        <p:nvPicPr>
          <p:cNvPr id="12" name="btnInknoeActivityCp2">
            <a:extLst>
              <a:ext uri="{FF2B5EF4-FFF2-40B4-BE49-F238E27FC236}">
                <a16:creationId xmlns:a16="http://schemas.microsoft.com/office/drawing/2014/main" id="{8694BBD8-4DFC-5EFE-0733-CF66E65F8CE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3212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73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D868A-0EB2-B3B9-4B9C-8AF4CAE21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5428E39-D204-0054-359C-5919F0AB824B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مستطيل 6">
            <a:extLst>
              <a:ext uri="{FF2B5EF4-FFF2-40B4-BE49-F238E27FC236}">
                <a16:creationId xmlns:a16="http://schemas.microsoft.com/office/drawing/2014/main" id="{FDCB2C2D-4DF3-A17B-D3D0-A97C509FD53A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E9604737-6136-5115-BF9E-212C218046C7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E3639BC-01E8-188E-165E-3208B158476D}"/>
              </a:ext>
            </a:extLst>
          </p:cNvPr>
          <p:cNvSpPr txBox="1"/>
          <p:nvPr/>
        </p:nvSpPr>
        <p:spPr>
          <a:xfrm>
            <a:off x="0" y="3527257"/>
            <a:ext cx="12192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عصف ذهني</a:t>
            </a:r>
            <a:r>
              <a:rPr lang="ar-SA" sz="5400" dirty="0">
                <a:latin typeface="Dubai" panose="020B0503030403030204" pitchFamily="34" charset="-78"/>
                <a:cs typeface="Dubai" panose="020B0503030403030204" pitchFamily="34" charset="-78"/>
              </a:rPr>
              <a:t>: من خلال خبرتك الوظيفية</a:t>
            </a:r>
            <a:br>
              <a:rPr lang="ar-SA" sz="5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5400" dirty="0">
                <a:latin typeface="Dubai" panose="020B0503030403030204" pitchFamily="34" charset="-78"/>
                <a:cs typeface="Dubai" panose="020B0503030403030204" pitchFamily="34" charset="-78"/>
              </a:rPr>
              <a:t>ما هي طرق التحفيز الأكثر تأثيراً في الآخرين؟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0C31B3C6-F19D-427B-42F1-EAB205EC3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5534352D-FFE9-38BE-EEC3-B0DAB64A9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049" y="822842"/>
            <a:ext cx="2507902" cy="2507902"/>
          </a:xfrm>
          <a:prstGeom prst="rect">
            <a:avLst/>
          </a:prstGeom>
        </p:spPr>
      </p:pic>
      <p:pic>
        <p:nvPicPr>
          <p:cNvPr id="12" name="btnInknoeActivityCp2">
            <a:extLst>
              <a:ext uri="{FF2B5EF4-FFF2-40B4-BE49-F238E27FC236}">
                <a16:creationId xmlns:a16="http://schemas.microsoft.com/office/drawing/2014/main" id="{C063937C-4BEE-83EB-C8BB-58BBD000DDF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7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65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37729-B966-6453-D303-E6324034C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D2172F8-9FB1-7BB6-8AA4-B20C732359C4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مستطيل 6">
            <a:extLst>
              <a:ext uri="{FF2B5EF4-FFF2-40B4-BE49-F238E27FC236}">
                <a16:creationId xmlns:a16="http://schemas.microsoft.com/office/drawing/2014/main" id="{C532DBE0-2D1E-AA00-699E-B2453BCEFA8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66540F5-9A3E-D38D-223A-D8A8385EB14C}"/>
              </a:ext>
            </a:extLst>
          </p:cNvPr>
          <p:cNvSpPr txBox="1"/>
          <p:nvPr/>
        </p:nvSpPr>
        <p:spPr>
          <a:xfrm>
            <a:off x="0" y="-16162"/>
            <a:ext cx="3508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دور القائد في توجيه وتحفيز الفريق.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A1E7F9D7-C0C8-121C-0785-E78E46DCBA12}"/>
              </a:ext>
            </a:extLst>
          </p:cNvPr>
          <p:cNvSpPr txBox="1"/>
          <p:nvPr/>
        </p:nvSpPr>
        <p:spPr>
          <a:xfrm>
            <a:off x="1633728" y="1198156"/>
            <a:ext cx="9802368" cy="3916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🔹 التقدير العلني للجهود (مثل شهادة شكر أو تكريم أمام الزملاء)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🔹 منح الثقة وتفويض المسؤوليات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🔹 التواصل الإيجابي والمستمر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🔹 التحفيز المادي (مكافآت أو حوافز مالية)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🔹 فرص التطوير الشخصي والمهني (دورات تدريبية - مشاريع خاصة)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🔹 بيئة عمل داعمة ومحترمة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287D7EA8-AD27-46C2-86F9-20532376DE9D}"/>
              </a:ext>
            </a:extLst>
          </p:cNvPr>
          <p:cNvSpPr txBox="1"/>
          <p:nvPr/>
        </p:nvSpPr>
        <p:spPr>
          <a:xfrm>
            <a:off x="0" y="5684080"/>
            <a:ext cx="12192000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"وجود خطة تطوير وظيفي واضحة جعلني أشعر بأن جهدي له مستقبل."</a:t>
            </a:r>
          </a:p>
        </p:txBody>
      </p:sp>
    </p:spTree>
    <p:extLst>
      <p:ext uri="{BB962C8B-B14F-4D97-AF65-F5344CB8AC3E}">
        <p14:creationId xmlns:p14="http://schemas.microsoft.com/office/powerpoint/2010/main" val="2650386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9CD3A-01E3-275F-5329-05BCF72CA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171427BF-F34A-67F5-C7B7-37417053B6B5}"/>
              </a:ext>
            </a:extLst>
          </p:cNvPr>
          <p:cNvSpPr txBox="1"/>
          <p:nvPr/>
        </p:nvSpPr>
        <p:spPr>
          <a:xfrm>
            <a:off x="0" y="3576323"/>
            <a:ext cx="1219200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خط سلطاني عريض" pitchFamily="2" charset="-78"/>
                <a:cs typeface="خط سلطاني عريض" pitchFamily="2" charset="-78"/>
              </a:rPr>
              <a:t>برنامج: قيادة مجموعات العمل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F4BD7C3-3A49-EC1E-3C12-BB8DAED82965}"/>
              </a:ext>
            </a:extLst>
          </p:cNvPr>
          <p:cNvSpPr txBox="1"/>
          <p:nvPr/>
        </p:nvSpPr>
        <p:spPr>
          <a:xfrm>
            <a:off x="4184258" y="4797772"/>
            <a:ext cx="38234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>
                <a:solidFill>
                  <a:schemeClr val="accent4"/>
                </a:solidFill>
                <a:latin typeface="خط سلطاني عريض" pitchFamily="2" charset="-78"/>
                <a:cs typeface="خط سلطاني عريض" pitchFamily="2" charset="-78"/>
              </a:rPr>
              <a:t>لمدة يومين ||بواقع  10 ساعات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E6A0655-B958-200C-C8EF-F09AC1A7283A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D6F63F8-096A-BFEF-86E0-15595417FEA7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حلقات القرآن الكريم والمتون العلمية بالمسجد النبوي - الرئيسية | حلقات  القرآن الكريم والمتون العلمية بالمسجد النبوي">
            <a:extLst>
              <a:ext uri="{FF2B5EF4-FFF2-40B4-BE49-F238E27FC236}">
                <a16:creationId xmlns:a16="http://schemas.microsoft.com/office/drawing/2014/main" id="{67B17DAD-F057-427E-2E8E-6EEE007F1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09" y="1052399"/>
            <a:ext cx="6446583" cy="214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310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33DAF-2D22-A858-01A7-3EA3BF3DB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A1C8EA8-2FEF-71F0-0769-91C1CACCC2BC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960B238-B8DB-CA43-5FF1-78D83967BD20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0F63EDC-F5ED-81D8-CB85-20AECD109789}"/>
              </a:ext>
            </a:extLst>
          </p:cNvPr>
          <p:cNvSpPr txBox="1"/>
          <p:nvPr/>
        </p:nvSpPr>
        <p:spPr>
          <a:xfrm>
            <a:off x="0" y="-16162"/>
            <a:ext cx="3240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CBB48416-B7E6-B709-2EE9-282E9EDC4ED9}"/>
              </a:ext>
            </a:extLst>
          </p:cNvPr>
          <p:cNvSpPr/>
          <p:nvPr/>
        </p:nvSpPr>
        <p:spPr>
          <a:xfrm>
            <a:off x="4751832" y="2712770"/>
            <a:ext cx="3578352" cy="3486912"/>
          </a:xfrm>
          <a:prstGeom prst="ellipse">
            <a:avLst/>
          </a:prstGeom>
          <a:solidFill>
            <a:schemeClr val="tx2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نماذج إدارة التحديات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02A60977-9054-D6BB-3FAE-CF8825FFF711}"/>
              </a:ext>
            </a:extLst>
          </p:cNvPr>
          <p:cNvSpPr/>
          <p:nvPr/>
        </p:nvSpPr>
        <p:spPr>
          <a:xfrm>
            <a:off x="3099816" y="524206"/>
            <a:ext cx="3578352" cy="3486912"/>
          </a:xfrm>
          <a:prstGeom prst="ellipse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استراتيجيات إدارة التحديات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D8E69098-9AB1-7CFC-3991-6880AECEE983}"/>
              </a:ext>
            </a:extLst>
          </p:cNvPr>
          <p:cNvSpPr/>
          <p:nvPr/>
        </p:nvSpPr>
        <p:spPr>
          <a:xfrm>
            <a:off x="6096000" y="969314"/>
            <a:ext cx="3578352" cy="3486912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أسباب ظهور التحديات</a:t>
            </a:r>
          </a:p>
        </p:txBody>
      </p:sp>
    </p:spTree>
    <p:extLst>
      <p:ext uri="{BB962C8B-B14F-4D97-AF65-F5344CB8AC3E}">
        <p14:creationId xmlns:p14="http://schemas.microsoft.com/office/powerpoint/2010/main" val="3255724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A1028-6E95-6E5A-DF29-EF8CBA5D6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3B6CC9B6-69AA-5F3D-69DB-52F39F50BE3E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0F3CB88-1A93-BCC4-4B38-1371EAED29A7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CD1E813-AB15-93E3-BF21-ECFFCBDF0C63}"/>
              </a:ext>
            </a:extLst>
          </p:cNvPr>
          <p:cNvSpPr txBox="1"/>
          <p:nvPr/>
        </p:nvSpPr>
        <p:spPr>
          <a:xfrm>
            <a:off x="0" y="-16162"/>
            <a:ext cx="3240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446DADEA-30EC-C1F7-7FB4-0BC874EEC51B}"/>
              </a:ext>
            </a:extLst>
          </p:cNvPr>
          <p:cNvSpPr/>
          <p:nvPr/>
        </p:nvSpPr>
        <p:spPr>
          <a:xfrm>
            <a:off x="982980" y="480825"/>
            <a:ext cx="1755648" cy="1710785"/>
          </a:xfrm>
          <a:prstGeom prst="ellipse">
            <a:avLst/>
          </a:prstGeom>
          <a:solidFill>
            <a:schemeClr val="tx2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نماذج إدارة التحديات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6A3D2195-E5D2-AE5A-7C16-6DD1D501B84E}"/>
              </a:ext>
            </a:extLst>
          </p:cNvPr>
          <p:cNvSpPr/>
          <p:nvPr/>
        </p:nvSpPr>
        <p:spPr>
          <a:xfrm>
            <a:off x="5111496" y="480825"/>
            <a:ext cx="1755648" cy="1710785"/>
          </a:xfrm>
          <a:prstGeom prst="ellipse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استراتيجيات إدارة التحديات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5317CB13-E42F-9503-086A-6FE6681745E0}"/>
              </a:ext>
            </a:extLst>
          </p:cNvPr>
          <p:cNvSpPr/>
          <p:nvPr/>
        </p:nvSpPr>
        <p:spPr>
          <a:xfrm>
            <a:off x="9453372" y="480824"/>
            <a:ext cx="1755648" cy="1710785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أسباب ظهور التحديات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81553CDB-9B00-B1A2-D4CE-2F0BB82F2F69}"/>
              </a:ext>
            </a:extLst>
          </p:cNvPr>
          <p:cNvSpPr txBox="1"/>
          <p:nvPr/>
        </p:nvSpPr>
        <p:spPr>
          <a:xfrm>
            <a:off x="8074152" y="2519985"/>
            <a:ext cx="3840480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اختلاف الشخصيات.</a:t>
            </a:r>
          </a:p>
          <a:p>
            <a:pPr marL="342900" indent="-34290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نقص الموارد أو ضعف الدعم الإداري.</a:t>
            </a:r>
          </a:p>
          <a:p>
            <a:pPr marL="342900" indent="-34290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غموض الأدوار والمسؤوليات.</a:t>
            </a:r>
          </a:p>
          <a:p>
            <a:pPr marL="342900" indent="-34290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الضغط الزمني والبيئي.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921AF3A-DCD0-C9F2-C268-FCA313B764BB}"/>
              </a:ext>
            </a:extLst>
          </p:cNvPr>
          <p:cNvSpPr txBox="1"/>
          <p:nvPr/>
        </p:nvSpPr>
        <p:spPr>
          <a:xfrm>
            <a:off x="3791712" y="2288487"/>
            <a:ext cx="421233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الاستماع الفعال: التقاط المشكلة في بدايتها.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التحليل بهدوء: فهم جذور المشكلة وليس الظواهر فقط.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التدخل المبكر: معالجة الإشكاليات فور ظهورها.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حل المشكلات بشكل جماعي: إشراك الفريق في الحل.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الاتصال الشفاف: توضيح القرارات وأسبابها.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0425838-4AC2-F6B7-A9DB-665DD60E7182}"/>
              </a:ext>
            </a:extLst>
          </p:cNvPr>
          <p:cNvSpPr txBox="1"/>
          <p:nvPr/>
        </p:nvSpPr>
        <p:spPr>
          <a:xfrm>
            <a:off x="0" y="2289153"/>
            <a:ext cx="372160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نموذج </a:t>
            </a:r>
            <a:r>
              <a:rPr lang="en-US" sz="2400" dirty="0">
                <a:latin typeface="Dubai" panose="020B0503030403030204" pitchFamily="34" charset="-78"/>
                <a:cs typeface="Dubai" panose="020B0503030403030204" pitchFamily="34" charset="-78"/>
              </a:rPr>
              <a:t> H.E.A.R </a:t>
            </a: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(استمع - تفاعل - اعترف - استجب)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أسلوب "حدد-افهم-حل" لحل المشكلات ببساطة.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حدد المشكلة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افهم الأطراف والأسباب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صمّم حلًا عمليًا</a:t>
            </a:r>
          </a:p>
          <a:p>
            <a:pPr marL="342900" indent="-342900" algn="justLow"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نفذ الحل مع متابعة لاحقة</a:t>
            </a:r>
          </a:p>
        </p:txBody>
      </p:sp>
    </p:spTree>
    <p:extLst>
      <p:ext uri="{BB962C8B-B14F-4D97-AF65-F5344CB8AC3E}">
        <p14:creationId xmlns:p14="http://schemas.microsoft.com/office/powerpoint/2010/main" val="355821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77407-101A-CB39-C079-3AAC64D6A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8834DDC-5722-22C4-5DE8-F591CFA6E24C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1D7B96B-0B81-9AA8-EBA3-34DA64E6326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2EB62C9-56C7-81FB-B16D-FD3CAC266218}"/>
              </a:ext>
            </a:extLst>
          </p:cNvPr>
          <p:cNvSpPr txBox="1"/>
          <p:nvPr/>
        </p:nvSpPr>
        <p:spPr>
          <a:xfrm>
            <a:off x="0" y="-16162"/>
            <a:ext cx="3240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03C9E73C-400A-C562-DEF1-91F6BAC9A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588994"/>
              </p:ext>
            </p:extLst>
          </p:nvPr>
        </p:nvGraphicFramePr>
        <p:xfrm>
          <a:off x="121920" y="548640"/>
          <a:ext cx="11887200" cy="5535167"/>
        </p:xfrm>
        <a:graphic>
          <a:graphicData uri="http://schemas.openxmlformats.org/drawingml/2006/table">
            <a:tbl>
              <a:tblPr/>
              <a:tblGrid>
                <a:gridCol w="1085088">
                  <a:extLst>
                    <a:ext uri="{9D8B030D-6E8A-4147-A177-3AD203B41FA5}">
                      <a16:colId xmlns:a16="http://schemas.microsoft.com/office/drawing/2014/main" val="378409000"/>
                    </a:ext>
                  </a:extLst>
                </a:gridCol>
                <a:gridCol w="3218688">
                  <a:extLst>
                    <a:ext uri="{9D8B030D-6E8A-4147-A177-3AD203B41FA5}">
                      <a16:colId xmlns:a16="http://schemas.microsoft.com/office/drawing/2014/main" val="2129749947"/>
                    </a:ext>
                  </a:extLst>
                </a:gridCol>
                <a:gridCol w="3206496">
                  <a:extLst>
                    <a:ext uri="{9D8B030D-6E8A-4147-A177-3AD203B41FA5}">
                      <a16:colId xmlns:a16="http://schemas.microsoft.com/office/drawing/2014/main" val="3718422988"/>
                    </a:ext>
                  </a:extLst>
                </a:gridCol>
                <a:gridCol w="2938272">
                  <a:extLst>
                    <a:ext uri="{9D8B030D-6E8A-4147-A177-3AD203B41FA5}">
                      <a16:colId xmlns:a16="http://schemas.microsoft.com/office/drawing/2014/main" val="1458825954"/>
                    </a:ext>
                  </a:extLst>
                </a:gridCol>
                <a:gridCol w="1438656">
                  <a:extLst>
                    <a:ext uri="{9D8B030D-6E8A-4147-A177-3AD203B41FA5}">
                      <a16:colId xmlns:a16="http://schemas.microsoft.com/office/drawing/2014/main" val="4175507502"/>
                    </a:ext>
                  </a:extLst>
                </a:gridCol>
              </a:tblGrid>
              <a:tr h="801551"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المرجع العلمي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الاستخدام العملي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الخطوات الرئيسية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الفكرة الأساسية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النموذج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727984"/>
                  </a:ext>
                </a:extLst>
              </a:tr>
              <a:tr h="1057348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Goleman, Daniel. (1995)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التعامل مع مشكلات الفرق اليومية وبناء الثقة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1. استمع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Hear 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تفاعل بتعاطف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Empathize 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اعترف بالمشكلة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Acknowledge 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استجب بحل 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Respond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إدارة المشكلات عبر الاستماع العاطفي والاستجابة السريعة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H.E.A.R</a:t>
                      </a:r>
                      <a:endParaRPr lang="en-US" sz="16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309475"/>
                  </a:ext>
                </a:extLst>
              </a:tr>
              <a:tr h="130946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Tuckman (1965)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فهم ديناميكيات الفرق وإدارة التحديات حسب المرحلة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1. التشكيل 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Forming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العصف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Storming 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التنظيم 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Norming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الأداء 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Performing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الإنهاء 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Adjourning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الفرق تمر بمراحل تطور طبيعية ويحدث الصراع في مرحلة العصف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Tuckman</a:t>
                      </a:r>
                      <a:endParaRPr lang="en-US" sz="16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455882"/>
                  </a:ext>
                </a:extLst>
              </a:tr>
              <a:tr h="130946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Thomas &amp; Kilmann (1974)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اختيار استراتيجية إدارة النزاع الأنسب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1. المنافسة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Competing 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التعاون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Collaborating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التجنب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Avoiding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التكيف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Accommodating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التوفيق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Compromising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التعامل مع النزاعات عبر اختيار أسلوب مناسب بناءً على الموقف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Thomas-Kilmann</a:t>
                      </a:r>
                      <a:endParaRPr lang="en-US" sz="16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925556"/>
                  </a:ext>
                </a:extLst>
              </a:tr>
              <a:tr h="1057348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Whitmore (1992)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تطوير الأداء الشخصي والمهني وإيجاد حلول ذاتية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1. الهدف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Goal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الواقع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Reality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الخيارات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Options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4.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الإرادة والخطة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Will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حل المشكلات وتطوير الأداء عبر الحوار الموجه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GROW</a:t>
                      </a:r>
                      <a:endParaRPr lang="en-US" sz="16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083137"/>
                  </a:ext>
                </a:extLst>
              </a:tr>
            </a:tbl>
          </a:graphicData>
        </a:graphic>
      </p:graphicFrame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1DAA11DF-5B8B-014E-6A37-AB4BF3024D13}"/>
              </a:ext>
            </a:extLst>
          </p:cNvPr>
          <p:cNvSpPr/>
          <p:nvPr/>
        </p:nvSpPr>
        <p:spPr>
          <a:xfrm>
            <a:off x="4495800" y="4855516"/>
            <a:ext cx="1429512" cy="1392983"/>
          </a:xfrm>
          <a:prstGeom prst="ellipse">
            <a:avLst/>
          </a:prstGeom>
          <a:solidFill>
            <a:schemeClr val="tx2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نماذج إدارة التحديات</a:t>
            </a:r>
          </a:p>
        </p:txBody>
      </p:sp>
    </p:spTree>
    <p:extLst>
      <p:ext uri="{BB962C8B-B14F-4D97-AF65-F5344CB8AC3E}">
        <p14:creationId xmlns:p14="http://schemas.microsoft.com/office/powerpoint/2010/main" val="2791649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5E179-F0B6-53F9-3CDD-AB2869B99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594D184-3F2C-9A1E-C538-0E69AC293607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160EE59-4245-9BE1-F918-76AF700CC22C}"/>
              </a:ext>
            </a:extLst>
          </p:cNvPr>
          <p:cNvSpPr txBox="1"/>
          <p:nvPr/>
        </p:nvSpPr>
        <p:spPr>
          <a:xfrm>
            <a:off x="0" y="3012249"/>
            <a:ext cx="12192000" cy="21236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استطلاع رأي</a:t>
            </a: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: من وجهة نظرك</a:t>
            </a:r>
            <a:b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هل جميع المدراء وقادة الفرق الذين تعاملت معهم يستطيعون التعامل مع التحديات ومعالجتها 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54697C85-0748-2CBA-1219-14DB38515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585A1F75-A3D0-4DD6-735A-922EF42FD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049" y="440619"/>
            <a:ext cx="2507902" cy="2507902"/>
          </a:xfrm>
          <a:prstGeom prst="rect">
            <a:avLst/>
          </a:prstGeom>
        </p:spPr>
      </p:pic>
      <p:sp>
        <p:nvSpPr>
          <p:cNvPr id="13" name="مستطيل 6">
            <a:extLst>
              <a:ext uri="{FF2B5EF4-FFF2-40B4-BE49-F238E27FC236}">
                <a16:creationId xmlns:a16="http://schemas.microsoft.com/office/drawing/2014/main" id="{C8BE2479-581A-419E-1BB2-A1B8D5C54B3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D7EE074-3855-83C2-8F9B-564617A770E1}"/>
              </a:ext>
            </a:extLst>
          </p:cNvPr>
          <p:cNvSpPr txBox="1"/>
          <p:nvPr/>
        </p:nvSpPr>
        <p:spPr>
          <a:xfrm>
            <a:off x="0" y="-16162"/>
            <a:ext cx="3240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7333041-AC7D-643A-ADFB-C06D271ECB44}"/>
              </a:ext>
            </a:extLst>
          </p:cNvPr>
          <p:cNvSpPr txBox="1"/>
          <p:nvPr/>
        </p:nvSpPr>
        <p:spPr>
          <a:xfrm>
            <a:off x="522917" y="838720"/>
            <a:ext cx="2194190" cy="193899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A-</a:t>
            </a: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 نعم </a:t>
            </a:r>
            <a:endParaRPr lang="en-US" sz="4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 rtl="0"/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B- </a:t>
            </a: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بعضهم</a:t>
            </a:r>
            <a:endParaRPr lang="en-US" sz="4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 rtl="0"/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C- </a:t>
            </a: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لا</a:t>
            </a:r>
          </a:p>
        </p:txBody>
      </p:sp>
      <p:pic>
        <p:nvPicPr>
          <p:cNvPr id="11" name="btnInknoeActivityCp2">
            <a:extLst>
              <a:ext uri="{FF2B5EF4-FFF2-40B4-BE49-F238E27FC236}">
                <a16:creationId xmlns:a16="http://schemas.microsoft.com/office/drawing/2014/main" id="{4D8E57A2-B614-562D-7E52-73C872BCD8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7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199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20925-8A8A-8728-20D7-53BFC2C0B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91E3BFD-B313-F335-3B5A-7D329301A5F8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مستطيل 6">
            <a:extLst>
              <a:ext uri="{FF2B5EF4-FFF2-40B4-BE49-F238E27FC236}">
                <a16:creationId xmlns:a16="http://schemas.microsoft.com/office/drawing/2014/main" id="{342402B7-86EE-FC0A-4CF5-BF8D28FA366A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7C60C1-E20A-0DDD-6D19-30F30AA22EA4}"/>
              </a:ext>
            </a:extLst>
          </p:cNvPr>
          <p:cNvSpPr txBox="1"/>
          <p:nvPr/>
        </p:nvSpPr>
        <p:spPr>
          <a:xfrm>
            <a:off x="0" y="-16162"/>
            <a:ext cx="3240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</p:txBody>
      </p:sp>
      <p:pic>
        <p:nvPicPr>
          <p:cNvPr id="5" name="صورة 4">
            <a:hlinkClick r:id="rId3"/>
            <a:extLst>
              <a:ext uri="{FF2B5EF4-FFF2-40B4-BE49-F238E27FC236}">
                <a16:creationId xmlns:a16="http://schemas.microsoft.com/office/drawing/2014/main" id="{797C8767-229D-AFF3-9FB5-63B169AF30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5F4F4"/>
              </a:clrFrom>
              <a:clrTo>
                <a:srgbClr val="F5F4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241" y="537904"/>
            <a:ext cx="6088296" cy="5648079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CC4E058-7188-87E7-9C7E-D376715625FD}"/>
              </a:ext>
            </a:extLst>
          </p:cNvPr>
          <p:cNvSpPr txBox="1"/>
          <p:nvPr/>
        </p:nvSpPr>
        <p:spPr>
          <a:xfrm>
            <a:off x="6425184" y="3008001"/>
            <a:ext cx="50932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الجدارات المهنية الأساسية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CAA9FF8-2D27-A5EC-4E6E-B0B8E86F2B33}"/>
              </a:ext>
            </a:extLst>
          </p:cNvPr>
          <p:cNvSpPr txBox="1"/>
          <p:nvPr/>
        </p:nvSpPr>
        <p:spPr>
          <a:xfrm>
            <a:off x="6425184" y="3685178"/>
            <a:ext cx="509320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من يمتلك هذه المهارات هو الأجدر لقيادة الفريق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46C46A5-1A38-AD69-7FDA-292BBA81C22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208" t="13922" r="36300" b="16689"/>
          <a:stretch/>
        </p:blipFill>
        <p:spPr>
          <a:xfrm>
            <a:off x="4431791" y="5439997"/>
            <a:ext cx="459713" cy="45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78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6968B-01CA-4745-C824-CFF8BD9A9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833FA29-32FA-166E-0A89-372D840372C9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مستطيل 6">
            <a:extLst>
              <a:ext uri="{FF2B5EF4-FFF2-40B4-BE49-F238E27FC236}">
                <a16:creationId xmlns:a16="http://schemas.microsoft.com/office/drawing/2014/main" id="{A30F0E2E-D5AB-57E9-1CE0-9826F96268DB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9B29664-E73E-E818-36F1-3F2B5CC3BF79}"/>
              </a:ext>
            </a:extLst>
          </p:cNvPr>
          <p:cNvSpPr txBox="1"/>
          <p:nvPr/>
        </p:nvSpPr>
        <p:spPr>
          <a:xfrm>
            <a:off x="0" y="-16162"/>
            <a:ext cx="3240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</p:txBody>
      </p:sp>
      <p:sp>
        <p:nvSpPr>
          <p:cNvPr id="4" name="مثلث متساوي الساقين 3">
            <a:extLst>
              <a:ext uri="{FF2B5EF4-FFF2-40B4-BE49-F238E27FC236}">
                <a16:creationId xmlns:a16="http://schemas.microsoft.com/office/drawing/2014/main" id="{2E2E8C92-ACFD-11AE-ED41-2F08F27A9C46}"/>
              </a:ext>
            </a:extLst>
          </p:cNvPr>
          <p:cNvSpPr/>
          <p:nvPr/>
        </p:nvSpPr>
        <p:spPr>
          <a:xfrm>
            <a:off x="1372076" y="1384810"/>
            <a:ext cx="4387130" cy="3954267"/>
          </a:xfrm>
          <a:prstGeom prst="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AA381E3-7B21-44BD-704F-D0FF9F6169FC}"/>
              </a:ext>
            </a:extLst>
          </p:cNvPr>
          <p:cNvSpPr txBox="1"/>
          <p:nvPr/>
        </p:nvSpPr>
        <p:spPr>
          <a:xfrm>
            <a:off x="2971217" y="460516"/>
            <a:ext cx="1223413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>
                <a:latin typeface="خط سلطاني عريض" pitchFamily="2" charset="-78"/>
                <a:cs typeface="خط سلطاني عريض" pitchFamily="2" charset="-78"/>
              </a:rPr>
              <a:t>نتائج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55C8C2E-48FE-E4FF-06D1-237B620CB8A2}"/>
              </a:ext>
            </a:extLst>
          </p:cNvPr>
          <p:cNvSpPr txBox="1"/>
          <p:nvPr/>
        </p:nvSpPr>
        <p:spPr>
          <a:xfrm>
            <a:off x="959918" y="5490459"/>
            <a:ext cx="1834156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>
                <a:latin typeface="خط سلطاني عريض" pitchFamily="2" charset="-78"/>
                <a:cs typeface="خط سلطاني عريض" pitchFamily="2" charset="-78"/>
              </a:rPr>
              <a:t>تحديات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E10D509-304B-ADFC-2166-FC8BA3420596}"/>
              </a:ext>
            </a:extLst>
          </p:cNvPr>
          <p:cNvSpPr txBox="1"/>
          <p:nvPr/>
        </p:nvSpPr>
        <p:spPr>
          <a:xfrm>
            <a:off x="4536338" y="5490459"/>
            <a:ext cx="1718740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>
                <a:latin typeface="خط سلطاني عريض" pitchFamily="2" charset="-78"/>
                <a:cs typeface="خط سلطاني عريض" pitchFamily="2" charset="-78"/>
              </a:rPr>
              <a:t>علاقات</a:t>
            </a: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F46AE488-0B20-A269-0192-841A405F9AFD}"/>
              </a:ext>
            </a:extLst>
          </p:cNvPr>
          <p:cNvSpPr/>
          <p:nvPr/>
        </p:nvSpPr>
        <p:spPr>
          <a:xfrm>
            <a:off x="2289077" y="2769360"/>
            <a:ext cx="2553127" cy="2553127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>
                <a:latin typeface="خط سلطاني عريض" pitchFamily="2" charset="-78"/>
                <a:cs typeface="خط سلطاني عريض" pitchFamily="2" charset="-78"/>
              </a:rPr>
              <a:t>المهارات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E7F19007-CB30-449B-F6FC-554119EFF0A9}"/>
              </a:ext>
            </a:extLst>
          </p:cNvPr>
          <p:cNvSpPr txBox="1"/>
          <p:nvPr/>
        </p:nvSpPr>
        <p:spPr>
          <a:xfrm>
            <a:off x="6425184" y="3008001"/>
            <a:ext cx="50932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0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مثلث القيادة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A429FDD-A914-2235-DE32-BCB994D9BBDE}"/>
              </a:ext>
            </a:extLst>
          </p:cNvPr>
          <p:cNvSpPr txBox="1"/>
          <p:nvPr/>
        </p:nvSpPr>
        <p:spPr>
          <a:xfrm>
            <a:off x="6425184" y="3685178"/>
            <a:ext cx="509320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من يمتلك هذه المهارات هو الأجدر لقيادة الفريق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11A7DAD8-2D90-70AC-40F8-167FE6387432}"/>
              </a:ext>
            </a:extLst>
          </p:cNvPr>
          <p:cNvGrpSpPr/>
          <p:nvPr/>
        </p:nvGrpSpPr>
        <p:grpSpPr>
          <a:xfrm>
            <a:off x="7174991" y="5521185"/>
            <a:ext cx="4079939" cy="584775"/>
            <a:chOff x="7174991" y="5521185"/>
            <a:chExt cx="4079939" cy="584775"/>
          </a:xfrm>
        </p:grpSpPr>
        <p:sp>
          <p:nvSpPr>
            <p:cNvPr id="15" name="مربع نص 14">
              <a:hlinkClick r:id="rId3"/>
              <a:extLst>
                <a:ext uri="{FF2B5EF4-FFF2-40B4-BE49-F238E27FC236}">
                  <a16:creationId xmlns:a16="http://schemas.microsoft.com/office/drawing/2014/main" id="{E57DA442-E183-2CA7-B76C-997D5F7B2592}"/>
                </a:ext>
              </a:extLst>
            </p:cNvPr>
            <p:cNvSpPr txBox="1"/>
            <p:nvPr/>
          </p:nvSpPr>
          <p:spPr>
            <a:xfrm>
              <a:off x="7174991" y="5521185"/>
              <a:ext cx="35935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1600" dirty="0">
                  <a:latin typeface="Dubai" panose="020B0503030403030204" pitchFamily="34" charset="-78"/>
                  <a:cs typeface="Dubai" panose="020B0503030403030204" pitchFamily="34" charset="-78"/>
                </a:rPr>
                <a:t>قيادة العمل - كيف يحقق القادة الجيدون نتائج مذهلة في العمل والإدارة ؟ - ثابت حجازي</a:t>
              </a:r>
            </a:p>
          </p:txBody>
        </p:sp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20F1E78-63EE-2B69-68BC-89F8079A2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768583" y="5570400"/>
              <a:ext cx="486347" cy="486347"/>
            </a:xfrm>
            <a:prstGeom prst="rect">
              <a:avLst/>
            </a:prstGeom>
          </p:spPr>
        </p:pic>
      </p:grpSp>
      <p:pic>
        <p:nvPicPr>
          <p:cNvPr id="18" name="صورة 17">
            <a:extLst>
              <a:ext uri="{FF2B5EF4-FFF2-40B4-BE49-F238E27FC236}">
                <a16:creationId xmlns:a16="http://schemas.microsoft.com/office/drawing/2014/main" id="{5B846F46-8B69-7B06-C88F-8278D54D5A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208" t="13922" r="36300" b="16689"/>
          <a:stretch/>
        </p:blipFill>
        <p:spPr>
          <a:xfrm>
            <a:off x="7174991" y="5842333"/>
            <a:ext cx="459713" cy="45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6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12CDD-C49C-9996-29AC-A2C292E6D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4D024D15-4667-ECB5-CCDD-1E00324E3244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مستطيل 6">
            <a:extLst>
              <a:ext uri="{FF2B5EF4-FFF2-40B4-BE49-F238E27FC236}">
                <a16:creationId xmlns:a16="http://schemas.microsoft.com/office/drawing/2014/main" id="{730B4747-4486-BFFF-9EAA-84289A24B221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4BBCC04-ECF5-98AB-54D9-7E2894AC9C83}"/>
              </a:ext>
            </a:extLst>
          </p:cNvPr>
          <p:cNvSpPr txBox="1"/>
          <p:nvPr/>
        </p:nvSpPr>
        <p:spPr>
          <a:xfrm>
            <a:off x="0" y="-16162"/>
            <a:ext cx="3240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إدارة التحديات داخل فرق العمل.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DA173DD-2D3C-BF24-2AF2-B93FA917CAD7}"/>
              </a:ext>
            </a:extLst>
          </p:cNvPr>
          <p:cNvSpPr txBox="1"/>
          <p:nvPr/>
        </p:nvSpPr>
        <p:spPr>
          <a:xfrm>
            <a:off x="112777" y="3126631"/>
            <a:ext cx="5422392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accent5"/>
                </a:solidFill>
                <a:latin typeface="خط سلطاني عريض" pitchFamily="2" charset="-78"/>
                <a:cs typeface="خط سلطاني عريض" pitchFamily="2" charset="-78"/>
              </a:rPr>
              <a:t>العقبات (التحديات):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912755E-039D-674A-39AB-C1A1CA4FA5CD}"/>
              </a:ext>
            </a:extLst>
          </p:cNvPr>
          <p:cNvSpPr txBox="1"/>
          <p:nvPr/>
        </p:nvSpPr>
        <p:spPr>
          <a:xfrm>
            <a:off x="112776" y="4710696"/>
            <a:ext cx="5422392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accent5"/>
                </a:solidFill>
                <a:latin typeface="خط سلطاني عريض" pitchFamily="2" charset="-78"/>
                <a:cs typeface="خط سلطاني عريض" pitchFamily="2" charset="-78"/>
              </a:rPr>
              <a:t>المهام: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96B1C1C-B1C7-C5DB-DD45-2DF08CDFD9A3}"/>
              </a:ext>
            </a:extLst>
          </p:cNvPr>
          <p:cNvSpPr txBox="1"/>
          <p:nvPr/>
        </p:nvSpPr>
        <p:spPr>
          <a:xfrm>
            <a:off x="112777" y="436691"/>
            <a:ext cx="5422391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accent5"/>
                </a:solidFill>
                <a:latin typeface="خط سلطاني عريض" pitchFamily="2" charset="-78"/>
                <a:cs typeface="خط سلطاني عريض" pitchFamily="2" charset="-78"/>
              </a:rPr>
              <a:t>الدوافع: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C9B2076-041B-EFB5-5BCC-1FF41D35D19C}"/>
              </a:ext>
            </a:extLst>
          </p:cNvPr>
          <p:cNvSpPr txBox="1"/>
          <p:nvPr/>
        </p:nvSpPr>
        <p:spPr>
          <a:xfrm>
            <a:off x="6266688" y="2887108"/>
            <a:ext cx="56662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0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3  قواعد لقيادة فريق عملك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6BB9000-7C52-61E4-361B-37FB5DFBA7B2}"/>
              </a:ext>
            </a:extLst>
          </p:cNvPr>
          <p:cNvSpPr txBox="1"/>
          <p:nvPr/>
        </p:nvSpPr>
        <p:spPr>
          <a:xfrm>
            <a:off x="6266688" y="3693521"/>
            <a:ext cx="5666231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من يتعامل بشكل جيد مع هذه القواعد هو الأجدر لقيادة الفريق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C763E9FA-915C-2C10-C89E-CDA74D9DF7A8}"/>
              </a:ext>
            </a:extLst>
          </p:cNvPr>
          <p:cNvGrpSpPr/>
          <p:nvPr/>
        </p:nvGrpSpPr>
        <p:grpSpPr>
          <a:xfrm>
            <a:off x="7997341" y="5521185"/>
            <a:ext cx="3257589" cy="584775"/>
            <a:chOff x="7997341" y="5521185"/>
            <a:chExt cx="3257589" cy="584775"/>
          </a:xfrm>
        </p:grpSpPr>
        <p:sp>
          <p:nvSpPr>
            <p:cNvPr id="15" name="مربع نص 14">
              <a:hlinkClick r:id="rId3"/>
              <a:extLst>
                <a:ext uri="{FF2B5EF4-FFF2-40B4-BE49-F238E27FC236}">
                  <a16:creationId xmlns:a16="http://schemas.microsoft.com/office/drawing/2014/main" id="{90E4B691-B45D-D7D0-CCB0-F761D154E863}"/>
                </a:ext>
              </a:extLst>
            </p:cNvPr>
            <p:cNvSpPr txBox="1"/>
            <p:nvPr/>
          </p:nvSpPr>
          <p:spPr>
            <a:xfrm>
              <a:off x="7997341" y="5521185"/>
              <a:ext cx="277124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1600" dirty="0">
                  <a:latin typeface="Dubai" panose="020B0503030403030204" pitchFamily="34" charset="-78"/>
                  <a:cs typeface="Dubai" panose="020B0503030403030204" pitchFamily="34" charset="-78"/>
                </a:rPr>
                <a:t>٣ قواعد لقيادة فريق عملك بنجاح - ثابت حجازي</a:t>
              </a:r>
            </a:p>
          </p:txBody>
        </p:sp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7131767-B1F9-2A2D-B043-CBB17C1B2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768583" y="5570400"/>
              <a:ext cx="486347" cy="486347"/>
            </a:xfrm>
            <a:prstGeom prst="rect">
              <a:avLst/>
            </a:prstGeom>
          </p:spPr>
        </p:pic>
      </p:grpSp>
      <p:pic>
        <p:nvPicPr>
          <p:cNvPr id="18" name="صورة 17">
            <a:extLst>
              <a:ext uri="{FF2B5EF4-FFF2-40B4-BE49-F238E27FC236}">
                <a16:creationId xmlns:a16="http://schemas.microsoft.com/office/drawing/2014/main" id="{8FF33435-4A63-4B4F-D350-5F65530D4E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208" t="13922" r="36300" b="16689"/>
          <a:stretch/>
        </p:blipFill>
        <p:spPr>
          <a:xfrm>
            <a:off x="7869935" y="5845376"/>
            <a:ext cx="459713" cy="45454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5FA4EE7-6AE0-20EC-2131-E719D50047A5}"/>
              </a:ext>
            </a:extLst>
          </p:cNvPr>
          <p:cNvSpPr txBox="1"/>
          <p:nvPr/>
        </p:nvSpPr>
        <p:spPr>
          <a:xfrm>
            <a:off x="112777" y="949817"/>
            <a:ext cx="5568695" cy="22621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الأعضاء يعتقدون أنهم قادرون على أداء عملهم.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يعلمون بأن مجهوداتهم تؤدي إلى نتيجة واضحة.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قيمة ما يحصلون عليه من إتمام أعمالهم.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B4CFD21-EE56-1D4D-3443-04065C69B527}"/>
              </a:ext>
            </a:extLst>
          </p:cNvPr>
          <p:cNvSpPr txBox="1"/>
          <p:nvPr/>
        </p:nvSpPr>
        <p:spPr>
          <a:xfrm>
            <a:off x="100096" y="3625672"/>
            <a:ext cx="5568695" cy="11541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التوجيه.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وفر لهم ما يحتاجونه من ممكنات للعمل.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1758C46-CC64-BE22-B980-C7411651A761}"/>
              </a:ext>
            </a:extLst>
          </p:cNvPr>
          <p:cNvSpPr txBox="1"/>
          <p:nvPr/>
        </p:nvSpPr>
        <p:spPr>
          <a:xfrm>
            <a:off x="112777" y="5232301"/>
            <a:ext cx="5568695" cy="11541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المهام الواضحة والقادرين عليها ابتعد وحفز.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المهام الغامضة تدخل، وضح، اقترب، ساند.</a:t>
            </a:r>
          </a:p>
        </p:txBody>
      </p:sp>
    </p:spTree>
    <p:extLst>
      <p:ext uri="{BB962C8B-B14F-4D97-AF65-F5344CB8AC3E}">
        <p14:creationId xmlns:p14="http://schemas.microsoft.com/office/powerpoint/2010/main" val="1907295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BE069-1C9E-5663-429F-EFD7A367F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1A03F452-7075-BF5C-F5CB-71130E867F4D}"/>
              </a:ext>
            </a:extLst>
          </p:cNvPr>
          <p:cNvSpPr txBox="1"/>
          <p:nvPr/>
        </p:nvSpPr>
        <p:spPr>
          <a:xfrm>
            <a:off x="0" y="3576323"/>
            <a:ext cx="1219200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خط سلطاني عريض" pitchFamily="2" charset="-78"/>
                <a:cs typeface="خط سلطاني عريض" pitchFamily="2" charset="-78"/>
              </a:rPr>
              <a:t>برنامج: قيادة مجموعات العمل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294266C-74AD-AE58-9A5C-E3B84399DE71}"/>
              </a:ext>
            </a:extLst>
          </p:cNvPr>
          <p:cNvSpPr txBox="1"/>
          <p:nvPr/>
        </p:nvSpPr>
        <p:spPr>
          <a:xfrm>
            <a:off x="4184258" y="4797772"/>
            <a:ext cx="38234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>
                <a:solidFill>
                  <a:schemeClr val="accent4"/>
                </a:solidFill>
                <a:latin typeface="خط سلطاني عريض" pitchFamily="2" charset="-78"/>
                <a:cs typeface="خط سلطاني عريض" pitchFamily="2" charset="-78"/>
              </a:rPr>
              <a:t>لمدة يومين ||بواقع  10 ساعات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61F856FA-3AD2-0FF8-F6E8-93AF04B7A2A0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325AB4A-1743-E56A-52DE-C281FE64E560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حلقات القرآن الكريم والمتون العلمية بالمسجد النبوي - الرئيسية | حلقات  القرآن الكريم والمتون العلمية بالمسجد النبوي">
            <a:extLst>
              <a:ext uri="{FF2B5EF4-FFF2-40B4-BE49-F238E27FC236}">
                <a16:creationId xmlns:a16="http://schemas.microsoft.com/office/drawing/2014/main" id="{49B2FB7B-5A04-FF94-F1DA-481D933D9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09" y="1052399"/>
            <a:ext cx="6446583" cy="214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086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B1ACE-6376-C639-98BE-34C0594FF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575192AE-7BBC-9602-E42C-425AB7168AAC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D630F9E-FFB9-6874-8D5E-99F44B968B1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A9C86C10-10F7-8FD8-7F15-400E22DFCE20}"/>
              </a:ext>
            </a:extLst>
          </p:cNvPr>
          <p:cNvSpPr txBox="1"/>
          <p:nvPr/>
        </p:nvSpPr>
        <p:spPr>
          <a:xfrm>
            <a:off x="0" y="-16162"/>
            <a:ext cx="4632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3B1E0C0-8DDC-648D-6A54-E96E739C87F3}"/>
              </a:ext>
            </a:extLst>
          </p:cNvPr>
          <p:cNvSpPr txBox="1"/>
          <p:nvPr/>
        </p:nvSpPr>
        <p:spPr>
          <a:xfrm>
            <a:off x="2839212" y="2326168"/>
            <a:ext cx="6513576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>
              <a:lnSpc>
                <a:spcPct val="150000"/>
              </a:lnSpc>
            </a:pPr>
            <a:r>
              <a:rPr lang="ar-SA" sz="3200" b="1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لا يمكن لأي قائد أن ينجح وحده. </a:t>
            </a:r>
            <a:b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نجاح الفريق يتطلب توزيعًا واضحاً وعادلًا ومنصفاً للمهام، قائماً على القدرات، مع خلق بيئة عمل تعاونية تعزز التفاهم والانتماء، وتقلل التحديات، وتزيد من الإنجاز الجماعي.</a:t>
            </a:r>
          </a:p>
        </p:txBody>
      </p:sp>
      <p:pic>
        <p:nvPicPr>
          <p:cNvPr id="10" name="رسم 9" descr="مستخدمون خطوط عريضة">
            <a:extLst>
              <a:ext uri="{FF2B5EF4-FFF2-40B4-BE49-F238E27FC236}">
                <a16:creationId xmlns:a16="http://schemas.microsoft.com/office/drawing/2014/main" id="{F7C30A40-3667-42B7-D570-93871D7C7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1976" y="627624"/>
            <a:ext cx="1908048" cy="190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56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F08BF-0E40-BC7B-780B-43EF62344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1D3A7F7-7E71-19A7-A9F1-DC969CC6311F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6758021-D2F0-9E63-CF5E-EEF123429AD1}"/>
              </a:ext>
            </a:extLst>
          </p:cNvPr>
          <p:cNvSpPr txBox="1"/>
          <p:nvPr/>
        </p:nvSpPr>
        <p:spPr>
          <a:xfrm>
            <a:off x="0" y="3012249"/>
            <a:ext cx="12192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نقاش جماعي</a:t>
            </a: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: من وجهة نظرك</a:t>
            </a:r>
            <a:b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لماذا يفشل بعض القادة في توزيع المهام؟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B4DC028B-4979-178F-4099-4CA0EE424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DBB8A5F8-007F-F280-5D3E-7515A1EB55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049" y="440619"/>
            <a:ext cx="2507902" cy="2507902"/>
          </a:xfrm>
          <a:prstGeom prst="rect">
            <a:avLst/>
          </a:prstGeom>
        </p:spPr>
      </p:pic>
      <p:sp>
        <p:nvSpPr>
          <p:cNvPr id="4" name="مستطيل 6">
            <a:extLst>
              <a:ext uri="{FF2B5EF4-FFF2-40B4-BE49-F238E27FC236}">
                <a16:creationId xmlns:a16="http://schemas.microsoft.com/office/drawing/2014/main" id="{A273446C-7082-7554-B3E8-125643B9DA66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0284F95-9AC0-31A5-301B-8F72C08EA72D}"/>
              </a:ext>
            </a:extLst>
          </p:cNvPr>
          <p:cNvSpPr txBox="1"/>
          <p:nvPr/>
        </p:nvSpPr>
        <p:spPr>
          <a:xfrm>
            <a:off x="0" y="-16162"/>
            <a:ext cx="4632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</p:txBody>
      </p:sp>
      <p:pic>
        <p:nvPicPr>
          <p:cNvPr id="17" name="btnInknoeActivityCp2">
            <a:extLst>
              <a:ext uri="{FF2B5EF4-FFF2-40B4-BE49-F238E27FC236}">
                <a16:creationId xmlns:a16="http://schemas.microsoft.com/office/drawing/2014/main" id="{4DE33AAC-D24C-BE25-B55D-EB7D8850B3E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4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71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72584-9A02-02CB-88D7-4B46B7C67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4252AD0C-1436-215F-80AE-22F322523F3F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2C9656CC-A267-CE8B-9F6D-C050AA7C6F2A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61954C2A-9583-DCEA-0A17-86033564F86F}"/>
              </a:ext>
            </a:extLst>
          </p:cNvPr>
          <p:cNvSpPr txBox="1"/>
          <p:nvPr/>
        </p:nvSpPr>
        <p:spPr>
          <a:xfrm>
            <a:off x="0" y="-16162"/>
            <a:ext cx="4632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98E89B4-9E8C-92E1-E5A5-18908FCA7FC8}"/>
              </a:ext>
            </a:extLst>
          </p:cNvPr>
          <p:cNvSpPr txBox="1"/>
          <p:nvPr/>
        </p:nvSpPr>
        <p:spPr>
          <a:xfrm>
            <a:off x="0" y="1223510"/>
            <a:ext cx="1219200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لماذا يفشل بعض القادة في توزيع المهام؟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E017BA5-2582-3B96-4E80-4160962EEE65}"/>
              </a:ext>
            </a:extLst>
          </p:cNvPr>
          <p:cNvSpPr txBox="1"/>
          <p:nvPr/>
        </p:nvSpPr>
        <p:spPr>
          <a:xfrm>
            <a:off x="4632960" y="2219758"/>
            <a:ext cx="6224016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التوزيع العشوائي.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تجاهل الفروق الفردية.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عدم المناقشة حول الأدوار.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الإصرار على المركزية المفرطة.</a:t>
            </a:r>
          </a:p>
        </p:txBody>
      </p:sp>
    </p:spTree>
    <p:extLst>
      <p:ext uri="{BB962C8B-B14F-4D97-AF65-F5344CB8AC3E}">
        <p14:creationId xmlns:p14="http://schemas.microsoft.com/office/powerpoint/2010/main" val="3691629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B1F44-3BA4-F02D-14A0-FF83C37D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61AC019-3D0C-A2B8-7129-B1CA1E8F9872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597FA806-C7EB-0300-C87A-750FF6DAC8B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6394BC1-CF36-244C-EF93-39C46377871C}"/>
              </a:ext>
            </a:extLst>
          </p:cNvPr>
          <p:cNvSpPr txBox="1"/>
          <p:nvPr/>
        </p:nvSpPr>
        <p:spPr>
          <a:xfrm>
            <a:off x="0" y="-16162"/>
            <a:ext cx="4632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99CA7330-960C-9689-39AC-0222BDF2F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012779"/>
              </p:ext>
            </p:extLst>
          </p:nvPr>
        </p:nvGraphicFramePr>
        <p:xfrm>
          <a:off x="365760" y="665028"/>
          <a:ext cx="11460480" cy="5393831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5718048">
                  <a:extLst>
                    <a:ext uri="{9D8B030D-6E8A-4147-A177-3AD203B41FA5}">
                      <a16:colId xmlns:a16="http://schemas.microsoft.com/office/drawing/2014/main" val="4069179747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633420064"/>
                    </a:ext>
                  </a:extLst>
                </a:gridCol>
              </a:tblGrid>
              <a:tr h="720119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أسس توزيع المهام بفعالية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أدوات تسهّل التنظيم والتعاون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1853370"/>
                  </a:ext>
                </a:extLst>
              </a:tr>
              <a:tr h="720119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دراسة مهارات الفريق</a:t>
                      </a:r>
                      <a:b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(باستبيان أو ملاحظة).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ورقة توزيع مهام أسبوعية.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5555043"/>
                  </a:ext>
                </a:extLst>
              </a:tr>
              <a:tr h="1242944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وضوح الهدف النهائي لكل مهمة.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جدول تتبع المهام البسيط</a:t>
                      </a:r>
                      <a:b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Excel – Google Sheet</a:t>
                      </a:r>
                      <a:endParaRPr lang="ar-SA" sz="2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2486616"/>
                  </a:ext>
                </a:extLst>
              </a:tr>
              <a:tr h="1242944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ربط كل عضو بمهمة تناسب قدراته.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أدوات تواصل مرئي</a:t>
                      </a:r>
                      <a:b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en-US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WhatsApp – Teams – Telegram.</a:t>
                      </a:r>
                      <a:endParaRPr lang="ar-SA" sz="2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8941028"/>
                  </a:ext>
                </a:extLst>
              </a:tr>
              <a:tr h="1242944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ترك مساحة للمرونة والمبادرة.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أدوات مجانية للتعاون</a:t>
                      </a:r>
                      <a:b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ar-SA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en-US" sz="2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Trello – Notion – Microsoft Planner.</a:t>
                      </a:r>
                      <a:endParaRPr lang="ar-SA" sz="2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7935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8786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9FDF9-9B3C-377F-6F12-2ABDA76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F99F7632-2672-9D49-65D1-AF053BA82387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551D5A8A-2158-422F-4FFF-EB5E7A6CE9CB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24704C0-46F5-B3F4-F69D-B11AA2C658CF}"/>
              </a:ext>
            </a:extLst>
          </p:cNvPr>
          <p:cNvSpPr txBox="1"/>
          <p:nvPr/>
        </p:nvSpPr>
        <p:spPr>
          <a:xfrm>
            <a:off x="0" y="-16162"/>
            <a:ext cx="4632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0AF85CB-8109-7B3D-988E-1089BAA55343}"/>
              </a:ext>
            </a:extLst>
          </p:cNvPr>
          <p:cNvSpPr txBox="1"/>
          <p:nvPr/>
        </p:nvSpPr>
        <p:spPr>
          <a:xfrm>
            <a:off x="0" y="1223510"/>
            <a:ext cx="1219200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من أساليب تعزيز التعاون بين أعضاء الفريق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E1C0E65-43F6-79D2-BC71-DD9D35F1CE9B}"/>
              </a:ext>
            </a:extLst>
          </p:cNvPr>
          <p:cNvSpPr txBox="1"/>
          <p:nvPr/>
        </p:nvSpPr>
        <p:spPr>
          <a:xfrm>
            <a:off x="954024" y="2219758"/>
            <a:ext cx="10283952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التقدير الجماعي للإنجازات.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تشجيع المساعدة المتبادلة بين أعضاء الفريق.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إشراك الفريق في التخطيط، وليس فقط في التنفيذ.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خلق جو من الشفافية والمشاركة لا المنافسة السلبية.</a:t>
            </a:r>
          </a:p>
        </p:txBody>
      </p:sp>
    </p:spTree>
    <p:extLst>
      <p:ext uri="{BB962C8B-B14F-4D97-AF65-F5344CB8AC3E}">
        <p14:creationId xmlns:p14="http://schemas.microsoft.com/office/powerpoint/2010/main" val="361952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1F139-D28A-BF2E-9785-E16A71B3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C51BAFE-32DD-09DD-6787-2403FF8F1ED3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2ADD66F-2109-3CD2-AC9D-A447086F1531}"/>
              </a:ext>
            </a:extLst>
          </p:cNvPr>
          <p:cNvSpPr txBox="1"/>
          <p:nvPr/>
        </p:nvSpPr>
        <p:spPr>
          <a:xfrm>
            <a:off x="0" y="3012249"/>
            <a:ext cx="12192000" cy="21236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نشاط: برج التعاون</a:t>
            </a:r>
            <a:b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مع مجموعتك وبالأدوات المتوفرة الهدف بناء برج بحيث كل عضو يؤدي دوراً مختلفاً بالتنسيق بينكم؟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4E295496-7A6D-2EA2-AB8B-93FE162E7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6D3562C1-4351-8F83-0C91-AC68348E6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049" y="440619"/>
            <a:ext cx="2507902" cy="2507902"/>
          </a:xfrm>
          <a:prstGeom prst="rect">
            <a:avLst/>
          </a:prstGeom>
        </p:spPr>
      </p:pic>
      <p:sp>
        <p:nvSpPr>
          <p:cNvPr id="4" name="مستطيل 6">
            <a:extLst>
              <a:ext uri="{FF2B5EF4-FFF2-40B4-BE49-F238E27FC236}">
                <a16:creationId xmlns:a16="http://schemas.microsoft.com/office/drawing/2014/main" id="{532E0785-242A-0E9C-396F-CAC308A21C5C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A4F7F37-7BAF-97F3-CCB3-791E0C5E5B54}"/>
              </a:ext>
            </a:extLst>
          </p:cNvPr>
          <p:cNvSpPr txBox="1"/>
          <p:nvPr/>
        </p:nvSpPr>
        <p:spPr>
          <a:xfrm>
            <a:off x="0" y="-16162"/>
            <a:ext cx="4632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</p:txBody>
      </p:sp>
    </p:spTree>
    <p:extLst>
      <p:ext uri="{BB962C8B-B14F-4D97-AF65-F5344CB8AC3E}">
        <p14:creationId xmlns:p14="http://schemas.microsoft.com/office/powerpoint/2010/main" val="3815791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6A373-AA49-1743-6028-C82307105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03AC695-D915-8E6C-2818-2D7BE98BB68C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6ADC46E-0EDB-CDC3-87C4-1A903D237DD6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EDD33ED-6DF4-D71C-8C3B-C2A011BA6F53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B400FF8-95F8-87D3-67E4-54E6842442C5}"/>
              </a:ext>
            </a:extLst>
          </p:cNvPr>
          <p:cNvSpPr txBox="1"/>
          <p:nvPr/>
        </p:nvSpPr>
        <p:spPr>
          <a:xfrm>
            <a:off x="0" y="552950"/>
            <a:ext cx="12192000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4800" dirty="0">
                <a:latin typeface="Dubai" panose="020B0503030403030204" pitchFamily="34" charset="-78"/>
                <a:cs typeface="Dubai" panose="020B0503030403030204" pitchFamily="34" charset="-78"/>
              </a:rPr>
              <a:t>🎯 لماذا نستخدم نماذج واستراتيجيات توزيع المهام؟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E57D7BD-2B23-C191-AFFB-3E3753F080E5}"/>
              </a:ext>
            </a:extLst>
          </p:cNvPr>
          <p:cNvSpPr txBox="1"/>
          <p:nvPr/>
        </p:nvSpPr>
        <p:spPr>
          <a:xfrm>
            <a:off x="176784" y="1569706"/>
            <a:ext cx="11838432" cy="4562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لمنع الازدواجية والتداخل في الأدوار والمهام</a:t>
            </a: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:</a:t>
            </a:r>
            <a:r>
              <a:rPr lang="ar-SA" sz="28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تحديد واضح لمن يقوم بالمهمة.</a:t>
            </a:r>
          </a:p>
          <a:p>
            <a:pPr marL="285750" indent="-2857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لتحقيق العدالة والشفافية في التوزيع</a:t>
            </a: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: يقلل الشعور بالتمييز أو الإجحاف داخل الفريق.</a:t>
            </a:r>
          </a:p>
          <a:p>
            <a:pPr marL="285750" indent="-2857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لزيادة الفاعلية والإنتاجية</a:t>
            </a:r>
            <a:r>
              <a:rPr lang="ar-SA" sz="2800" b="1" dirty="0">
                <a:latin typeface="Dubai" panose="020B0503030403030204" pitchFamily="34" charset="-78"/>
                <a:cs typeface="Dubai" panose="020B0503030403030204" pitchFamily="34" charset="-78"/>
              </a:rPr>
              <a:t>: </a:t>
            </a: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كل شخص يؤدي مهمة تناسب قدراته ووقته.</a:t>
            </a:r>
          </a:p>
          <a:p>
            <a:pPr marL="285750" indent="-2857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لتسهيل المتابعة والتقييم</a:t>
            </a:r>
            <a:r>
              <a:rPr lang="ar-SA" sz="2800" b="1" dirty="0">
                <a:latin typeface="Dubai" panose="020B0503030403030204" pitchFamily="34" charset="-78"/>
                <a:cs typeface="Dubai" panose="020B0503030403030204" pitchFamily="34" charset="-78"/>
              </a:rPr>
              <a:t>: </a:t>
            </a: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المهام المرتبطة بأشخاص محددين تُسهل قياس الأداء الفردي.</a:t>
            </a:r>
          </a:p>
          <a:p>
            <a:pPr marL="285750" indent="-2857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لتحفيز التعاون والثقة بين أعضاء الفريق</a:t>
            </a: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: يعرف كل فرد دوره ويثق في أدوار الآخرين.</a:t>
            </a:r>
          </a:p>
          <a:p>
            <a:pPr marL="285750" indent="-2857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لتحسين اتخاذ القرار الجماعي</a:t>
            </a: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: النماذج تفتح الباب لمشاركة متعددة ومراجعة واضحة للقرارات.</a:t>
            </a:r>
          </a:p>
        </p:txBody>
      </p:sp>
    </p:spTree>
    <p:extLst>
      <p:ext uri="{BB962C8B-B14F-4D97-AF65-F5344CB8AC3E}">
        <p14:creationId xmlns:p14="http://schemas.microsoft.com/office/powerpoint/2010/main" val="997084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DE94D-0463-A34F-65F8-D97C64438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46B7C332-A40C-59D0-F19F-CD31A942ED7D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0864A27-7705-FD58-A32C-CCE9C6AE1D2F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90046D1-DC2F-15D9-142E-E7893E7B6AB9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8BED563-B31E-88F8-0B34-420EF196FFC5}"/>
              </a:ext>
            </a:extLst>
          </p:cNvPr>
          <p:cNvSpPr txBox="1"/>
          <p:nvPr/>
        </p:nvSpPr>
        <p:spPr>
          <a:xfrm>
            <a:off x="0" y="552950"/>
            <a:ext cx="12192000" cy="7694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🌟 أبرز مميزات استخدام نماذج توزيع المهام في بيئة العمل</a:t>
            </a: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57B698ED-461A-DC0F-4DCF-DA5684FFE4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19230"/>
              </p:ext>
            </p:extLst>
          </p:nvPr>
        </p:nvGraphicFramePr>
        <p:xfrm>
          <a:off x="359664" y="1552949"/>
          <a:ext cx="11472672" cy="4680002"/>
        </p:xfrm>
        <a:graphic>
          <a:graphicData uri="http://schemas.openxmlformats.org/drawingml/2006/table">
            <a:tbl>
              <a:tblPr/>
              <a:tblGrid>
                <a:gridCol w="6437376">
                  <a:extLst>
                    <a:ext uri="{9D8B030D-6E8A-4147-A177-3AD203B41FA5}">
                      <a16:colId xmlns:a16="http://schemas.microsoft.com/office/drawing/2014/main" val="2103984830"/>
                    </a:ext>
                  </a:extLst>
                </a:gridCol>
                <a:gridCol w="5035296">
                  <a:extLst>
                    <a:ext uri="{9D8B030D-6E8A-4147-A177-3AD203B41FA5}">
                      <a16:colId xmlns:a16="http://schemas.microsoft.com/office/drawing/2014/main" val="2921126417"/>
                    </a:ext>
                  </a:extLst>
                </a:gridCol>
              </a:tblGrid>
              <a:tr h="602377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أثرها على الفريق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الميزة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865120"/>
                  </a:ext>
                </a:extLst>
              </a:tr>
              <a:tr h="602377"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يزيل الغموض في توزيع الأدوار والمهام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🎯 </a:t>
                      </a:r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الوضوح التنظيمي</a:t>
                      </a:r>
                      <a:endParaRPr lang="ar-SA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739918"/>
                  </a:ext>
                </a:extLst>
              </a:tr>
              <a:tr h="602377"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توزيع الجهد والوقت بشكل متوازن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⚙️ </a:t>
                      </a:r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العمل بكفاءة ووقت أقل</a:t>
                      </a:r>
                      <a:endParaRPr lang="ar-SA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966963"/>
                  </a:ext>
                </a:extLst>
              </a:tr>
              <a:tr h="602377"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توظيف نقاط القوة لدى كل عضو في الفريق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💡 </a:t>
                      </a:r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استخدام الإمكانات بذكاء</a:t>
                      </a:r>
                      <a:endParaRPr lang="ar-SA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767760"/>
                  </a:ext>
                </a:extLst>
              </a:tr>
              <a:tr h="602377"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عندما يشعر الأعضاء أن دورهم محدد وله قيمة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🤝 </a:t>
                      </a:r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تعزيز الانتماء وروح الفريق</a:t>
                      </a:r>
                      <a:endParaRPr lang="ar-SA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533885"/>
                  </a:ext>
                </a:extLst>
              </a:tr>
              <a:tr h="602377"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يسهل على القائد مراجعة ما تم تنفيذه ومتابعة الأداء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📊 </a:t>
                      </a:r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سهولة التقييم والتحسين</a:t>
                      </a:r>
                      <a:endParaRPr lang="ar-SA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598202"/>
                  </a:ext>
                </a:extLst>
              </a:tr>
              <a:tr h="1065740"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المهام تُنجز من قبل من هو مؤهل لها، فتكون النتائج أدق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📈 </a:t>
                      </a:r>
                      <a:r>
                        <a:rPr lang="ar-SA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رفع جودة النتائج</a:t>
                      </a:r>
                      <a:endParaRPr lang="ar-SA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653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8675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F51E8-815E-B304-097A-04A41675A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C14C86A4-E37E-83C4-0B36-A39C83D83CF3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40224271-31C2-A99F-7C18-37262638BC66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FF9D25B-927E-1696-BA2B-8913E143DECE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D58D297-B6C1-2E7B-E00A-2F1AFAEA6A35}"/>
              </a:ext>
            </a:extLst>
          </p:cNvPr>
          <p:cNvSpPr txBox="1"/>
          <p:nvPr/>
        </p:nvSpPr>
        <p:spPr>
          <a:xfrm>
            <a:off x="0" y="552950"/>
            <a:ext cx="12192000" cy="7694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🌟 أشهر نماذج توزيع المهام في فرق العمل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A56B5DFF-E034-F4F6-7EA2-BA578DB2B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33436"/>
              </p:ext>
            </p:extLst>
          </p:nvPr>
        </p:nvGraphicFramePr>
        <p:xfrm>
          <a:off x="237742" y="1401162"/>
          <a:ext cx="11716515" cy="4860006"/>
        </p:xfrm>
        <a:graphic>
          <a:graphicData uri="http://schemas.openxmlformats.org/drawingml/2006/table">
            <a:tbl>
              <a:tblPr/>
              <a:tblGrid>
                <a:gridCol w="2151890">
                  <a:extLst>
                    <a:ext uri="{9D8B030D-6E8A-4147-A177-3AD203B41FA5}">
                      <a16:colId xmlns:a16="http://schemas.microsoft.com/office/drawing/2014/main" val="4146991730"/>
                    </a:ext>
                  </a:extLst>
                </a:gridCol>
                <a:gridCol w="2048256">
                  <a:extLst>
                    <a:ext uri="{9D8B030D-6E8A-4147-A177-3AD203B41FA5}">
                      <a16:colId xmlns:a16="http://schemas.microsoft.com/office/drawing/2014/main" val="671146492"/>
                    </a:ext>
                  </a:extLst>
                </a:gridCol>
                <a:gridCol w="2829763">
                  <a:extLst>
                    <a:ext uri="{9D8B030D-6E8A-4147-A177-3AD203B41FA5}">
                      <a16:colId xmlns:a16="http://schemas.microsoft.com/office/drawing/2014/main" val="3296839577"/>
                    </a:ext>
                  </a:extLst>
                </a:gridCol>
                <a:gridCol w="2343303">
                  <a:extLst>
                    <a:ext uri="{9D8B030D-6E8A-4147-A177-3AD203B41FA5}">
                      <a16:colId xmlns:a16="http://schemas.microsoft.com/office/drawing/2014/main" val="3781424435"/>
                    </a:ext>
                  </a:extLst>
                </a:gridCol>
                <a:gridCol w="2343303">
                  <a:extLst>
                    <a:ext uri="{9D8B030D-6E8A-4147-A177-3AD203B41FA5}">
                      <a16:colId xmlns:a16="http://schemas.microsoft.com/office/drawing/2014/main" val="1715288135"/>
                    </a:ext>
                  </a:extLst>
                </a:gridCol>
              </a:tblGrid>
              <a:tr h="805803">
                <a:tc>
                  <a:txBody>
                    <a:bodyPr/>
                    <a:lstStyle/>
                    <a:p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🏢 البيئات المناسبة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🔁 الاستخدام الشائع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🏷️ مسمى الأدوار في النموذج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🧠 الفكرة الأساسية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💡 النموذج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934669"/>
                  </a:ext>
                </a:extLst>
              </a:tr>
              <a:tr h="805803"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المؤسسات الإدارية – المشاريع المعقدة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المشاريع – توزيع المهام – ضبط المسؤوليات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R: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المنفذ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A: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المسؤول النهائي</a:t>
                      </a:r>
                      <a:b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C: 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يُستشار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I: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يُبلّغ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تحديد دور كل شخص بدقة ضمن كل مهمة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RACI</a:t>
                      </a:r>
                      <a:endParaRPr lang="en-US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129095"/>
                  </a:ext>
                </a:extLst>
              </a:tr>
              <a:tr h="805803"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الإدارات التنفيذية – فرق التخطيط والمتابعة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المشاريع طويلة الأمد – المهام ذات المخرجات الجماعية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M: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المدير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O: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مالك المهمة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C: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يُستشار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H: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مساعد</a:t>
                      </a:r>
                      <a:b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A: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المعتمد النهائي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تطوير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RACI </a:t>
                      </a: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لتحديد العلاقة بين الإشراف والتنفيذ والمساعدة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MOCHA</a:t>
                      </a:r>
                      <a:endParaRPr lang="en-US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118276"/>
                  </a:ext>
                </a:extLst>
              </a:tr>
              <a:tr h="805803"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فرق العمل الإبداعية – التعليم – القيادة التشاركية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تكوين فرق متكاملة – بناء التوازن السلوكي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المنفذ – المبتكر – القائد – المتابع – المحفز – المساعد – الباحث – المتخصص – المراقب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توزيع المهام حسب أنماط الشخصية والسلوكيات داخل الفريق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Belbin Roles</a:t>
                      </a:r>
                      <a:endParaRPr lang="en-US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072476"/>
                  </a:ext>
                </a:extLst>
              </a:tr>
              <a:tr h="805803"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التعليم – التطوير الوظيفي – الفرق المتنوعة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تدريب الفرق – التحليل المهاري – التوجيه الذاتي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(لا أدوار ثابتة – التوزيع حسب المهارة)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مطابقة المهام بقدرات ومهارات كل عضو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Skill-based Assignment</a:t>
                      </a:r>
                      <a:endParaRPr lang="en-US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407820"/>
                  </a:ext>
                </a:extLst>
              </a:tr>
              <a:tr h="805803"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البرمجيات – التسويق – المشاريع المتغيرة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الفرق التقنية – فرق التطوير السريع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 مسميات تقليدية – المهام تمر عبر مراحل:</a:t>
                      </a:r>
                      <a:b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</a:br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en-US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To Do / Doing / Done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SA" sz="16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عرض مرئي لتقدم المهام – كل عضو يسحب المهام حسب جاهزيته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Kanban / Scrum</a:t>
                      </a:r>
                      <a:endParaRPr lang="en-US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834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076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49A96-E00F-2D13-C875-F6F43D6BE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51BB9D4E-F343-058A-0825-59233E762BF9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8072020-9952-73A6-A02C-F6FF7C183E33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65643C0B-AD02-6DEA-1735-626FDD9D0AAA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A145B49-24F3-DE5A-F403-6BEF062895D9}"/>
              </a:ext>
            </a:extLst>
          </p:cNvPr>
          <p:cNvSpPr txBox="1"/>
          <p:nvPr/>
        </p:nvSpPr>
        <p:spPr>
          <a:xfrm>
            <a:off x="0" y="552950"/>
            <a:ext cx="1219200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🌟 نموذج 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 RACI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نموذج عملي وليس نظرية علمية فلسفية، لكنه موثّق وفعال جدًا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CCEFEC8-1421-E55A-C45E-4FAD7BD6D380}"/>
              </a:ext>
            </a:extLst>
          </p:cNvPr>
          <p:cNvSpPr txBox="1"/>
          <p:nvPr/>
        </p:nvSpPr>
        <p:spPr>
          <a:xfrm>
            <a:off x="0" y="1198785"/>
            <a:ext cx="12192000" cy="4001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Responsible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المسؤول عن التنفيذ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 / Accountable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المسؤول النهائي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 / Consulted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يُستشار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/ Informed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يُبلّغ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endParaRPr lang="ar-SA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A3D71E13-00BD-E2FD-A471-009A47D5F4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936" t="26712" r="6480" b="11981"/>
          <a:stretch/>
        </p:blipFill>
        <p:spPr>
          <a:xfrm>
            <a:off x="0" y="2177193"/>
            <a:ext cx="9168871" cy="377952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E6ABC684-A85F-0AAC-6DA3-AAC13AB5995B}"/>
              </a:ext>
            </a:extLst>
          </p:cNvPr>
          <p:cNvSpPr txBox="1"/>
          <p:nvPr/>
        </p:nvSpPr>
        <p:spPr>
          <a:xfrm>
            <a:off x="8997696" y="2328016"/>
            <a:ext cx="308481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يُستخدم لتحديد المسؤوليات بوضوح داخل فرق العمل.</a:t>
            </a:r>
          </a:p>
        </p:txBody>
      </p:sp>
    </p:spTree>
    <p:extLst>
      <p:ext uri="{BB962C8B-B14F-4D97-AF65-F5344CB8AC3E}">
        <p14:creationId xmlns:p14="http://schemas.microsoft.com/office/powerpoint/2010/main" val="36512899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0F7B5-37F8-E6CE-8F3F-291C2BED1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507B3829-8B99-95F4-B4B8-216525738DD7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13365A6-601B-31F2-0007-61E10D28D802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3CE1C6AE-E3F5-3239-B15B-D3DF482F436D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D4C548B-9FED-547E-832C-9E2C4836E4D6}"/>
              </a:ext>
            </a:extLst>
          </p:cNvPr>
          <p:cNvSpPr txBox="1"/>
          <p:nvPr/>
        </p:nvSpPr>
        <p:spPr>
          <a:xfrm>
            <a:off x="0" y="552950"/>
            <a:ext cx="1219200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🌟 نموذج 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 RACI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نموذج عملي وليس نظرية علمية فلسفية، لكنه موثّق وفعال جدًا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40DFFD2-290B-0A88-D74E-ED5FD9A10FCA}"/>
              </a:ext>
            </a:extLst>
          </p:cNvPr>
          <p:cNvSpPr txBox="1"/>
          <p:nvPr/>
        </p:nvSpPr>
        <p:spPr>
          <a:xfrm>
            <a:off x="0" y="1198785"/>
            <a:ext cx="12192000" cy="4001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Responsible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المسؤول عن التنفيذ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 / Accountable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المسؤول النهائي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 / Consulted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يُستشار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/ Informed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يُبلّغ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endParaRPr lang="ar-SA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435131F-EB0D-3AEF-03B7-7DFCDEC1D0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17" t="10619" r="7994"/>
          <a:stretch/>
        </p:blipFill>
        <p:spPr>
          <a:xfrm>
            <a:off x="1006879" y="1893389"/>
            <a:ext cx="9910018" cy="441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06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A457A-24FC-0127-3EF5-B70A4A133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967BC3E-A9D0-1C49-0123-797AD8EF62BF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8B65C3A-DF41-3C26-D21D-580CC818ED61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45949D3-42F5-817E-B3E5-DCC072AA8427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7186748-620D-74D4-22E0-4D53BA4891B2}"/>
              </a:ext>
            </a:extLst>
          </p:cNvPr>
          <p:cNvSpPr txBox="1"/>
          <p:nvPr/>
        </p:nvSpPr>
        <p:spPr>
          <a:xfrm>
            <a:off x="0" y="552950"/>
            <a:ext cx="1219200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🌟 نموذج 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 RACI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نموذج عملي وليس نظرية علمية فلسفية، لكنه موثّق وفعال جدًا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0A87829-EEC1-3B74-E27A-39BBF8732B96}"/>
              </a:ext>
            </a:extLst>
          </p:cNvPr>
          <p:cNvSpPr txBox="1"/>
          <p:nvPr/>
        </p:nvSpPr>
        <p:spPr>
          <a:xfrm>
            <a:off x="0" y="1150017"/>
            <a:ext cx="12192000" cy="4001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Responsible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المسؤول عن التنفيذ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 / Accountable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المسؤول النهائي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 / Consulted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يُستشار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/ Informed </a:t>
            </a:r>
            <a:r>
              <a:rPr lang="ar-SA" sz="2000" b="1" dirty="0">
                <a:latin typeface="Dubai" panose="020B0503030403030204" pitchFamily="34" charset="-78"/>
                <a:cs typeface="Dubai" panose="020B0503030403030204" pitchFamily="34" charset="-78"/>
              </a:rPr>
              <a:t>يُبلّغ</a:t>
            </a:r>
            <a:r>
              <a:rPr lang="en-US" sz="2000" b="1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endParaRPr lang="ar-SA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8" name="صورة 7">
            <a:hlinkClick r:id="rId3"/>
            <a:extLst>
              <a:ext uri="{FF2B5EF4-FFF2-40B4-BE49-F238E27FC236}">
                <a16:creationId xmlns:a16="http://schemas.microsoft.com/office/drawing/2014/main" id="{DF8ED1CB-AA26-29BB-CE93-0101890A6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655" y="1694688"/>
            <a:ext cx="7100690" cy="445873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E6490B5-935B-9090-B2BB-1129471A60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208" t="13922" r="36300" b="16689"/>
          <a:stretch/>
        </p:blipFill>
        <p:spPr>
          <a:xfrm>
            <a:off x="9416488" y="5927538"/>
            <a:ext cx="459713" cy="45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518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6B697-2947-2F03-6E56-8AD02FA64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ADC655B-8BA3-FFEA-F675-63BEF16FBB9F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6BF2E82-2654-4E10-D383-242B8132D902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175DF42-7DAC-24F4-40C3-BFE775D7130C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3223BC4-F3BE-1F1C-73B7-91C732F5AE23}"/>
              </a:ext>
            </a:extLst>
          </p:cNvPr>
          <p:cNvSpPr txBox="1"/>
          <p:nvPr/>
        </p:nvSpPr>
        <p:spPr>
          <a:xfrm>
            <a:off x="0" y="552950"/>
            <a:ext cx="1219200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🌟 نموذج 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 RACI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نموذج عملي وليس نظرية علمية فلسفية، لكنه موثّق وفعال جدًا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DFCD758-85F0-5CA6-8207-04DFF8989925}"/>
              </a:ext>
            </a:extLst>
          </p:cNvPr>
          <p:cNvSpPr txBox="1"/>
          <p:nvPr/>
        </p:nvSpPr>
        <p:spPr>
          <a:xfrm>
            <a:off x="0" y="1272685"/>
            <a:ext cx="12192000" cy="70788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🔧 كيف يُطبّق نموذج </a:t>
            </a:r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RACI؟</a:t>
            </a:r>
            <a:endParaRPr lang="ar-SA" sz="4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E358202-4BC7-7529-708A-37E665A692A0}"/>
              </a:ext>
            </a:extLst>
          </p:cNvPr>
          <p:cNvSpPr txBox="1"/>
          <p:nvPr/>
        </p:nvSpPr>
        <p:spPr>
          <a:xfrm>
            <a:off x="0" y="1956187"/>
            <a:ext cx="1219200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حدد المهام أو الأنشطة (مثلاً: تصميم خطة – مراجعة تقرير – رفع بيانات...).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اكتب أسماء أعضاء الفريق.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أنشئ جدولًا من المهام × الأعضاء.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حدد دور كل عضو في كل مهمة من الأربعة: 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R، A، C، I.</a:t>
            </a:r>
            <a:endParaRPr lang="ar-SA" sz="32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راجع الجدول وتأكد أنه لا توجد أدوار مزدوجة (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A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) لنفس المهمة، وأن كل مهمة لها شخص واحد على الأقل في (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R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90692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44F2B-3745-A6A6-8AF8-245C9DA58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FB95ECAF-D546-DDD2-A869-ADBDA796A96C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0163569-3CBB-AF85-507D-07737A0D2197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A207CAF-4539-C697-5040-17D206AF5480}"/>
              </a:ext>
            </a:extLst>
          </p:cNvPr>
          <p:cNvSpPr txBox="1"/>
          <p:nvPr/>
        </p:nvSpPr>
        <p:spPr>
          <a:xfrm>
            <a:off x="0" y="-16162"/>
            <a:ext cx="5961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 نماذج واستراتيجيات عملية لتوزيع المهام بين أعضاء الفريق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2D7FC42-FEFF-9638-3E8E-4F4ADD2BD56E}"/>
              </a:ext>
            </a:extLst>
          </p:cNvPr>
          <p:cNvSpPr txBox="1"/>
          <p:nvPr/>
        </p:nvSpPr>
        <p:spPr>
          <a:xfrm>
            <a:off x="0" y="552950"/>
            <a:ext cx="1219200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🌟 نموذج 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 RACI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نموذج عملي وليس نظرية علمية فلسفية، لكنه موثّق وفعال جدًا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D7B9782-CEAE-C1F2-CE06-998FB51EBADE}"/>
              </a:ext>
            </a:extLst>
          </p:cNvPr>
          <p:cNvSpPr txBox="1"/>
          <p:nvPr/>
        </p:nvSpPr>
        <p:spPr>
          <a:xfrm>
            <a:off x="0" y="1272685"/>
            <a:ext cx="12192000" cy="70788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⚠️ أخطاء شائعة يجب تجنبها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126534A-191D-F5EC-8B9B-55FEF53F9D06}"/>
              </a:ext>
            </a:extLst>
          </p:cNvPr>
          <p:cNvSpPr txBox="1"/>
          <p:nvPr/>
        </p:nvSpPr>
        <p:spPr>
          <a:xfrm>
            <a:off x="0" y="2573217"/>
            <a:ext cx="121920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إعطاء </a:t>
            </a:r>
            <a:r>
              <a:rPr lang="ar-SA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أكثر من شخص دور </a:t>
            </a:r>
            <a:r>
              <a:rPr lang="en-US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A </a:t>
            </a:r>
            <a:r>
              <a:rPr lang="ar-SA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في نفس المهمة يؤدي إلى فوضى.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ترك </a:t>
            </a:r>
            <a:r>
              <a:rPr lang="ar-SA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مهمة بدون </a:t>
            </a:r>
            <a:r>
              <a:rPr lang="en-US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R </a:t>
            </a:r>
            <a:r>
              <a:rPr lang="ar-SA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لا أحد ينفذها فعليًا.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SA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المبالغة في المستشارين </a:t>
            </a:r>
            <a:r>
              <a:rPr lang="en-US" sz="32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C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ar-SA" sz="3200" dirty="0">
                <a:latin typeface="Dubai" panose="020B0503030403030204" pitchFamily="34" charset="-78"/>
                <a:cs typeface="Dubai" panose="020B0503030403030204" pitchFamily="34" charset="-78"/>
              </a:rPr>
              <a:t>  يعطل القرار بالتشويش.</a:t>
            </a:r>
          </a:p>
        </p:txBody>
      </p:sp>
    </p:spTree>
    <p:extLst>
      <p:ext uri="{BB962C8B-B14F-4D97-AF65-F5344CB8AC3E}">
        <p14:creationId xmlns:p14="http://schemas.microsoft.com/office/powerpoint/2010/main" val="41988620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EECD7-8DE6-7923-19B2-628C1F876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1BED92D-B933-F58E-4B36-9A177936C233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E36DA13-FE4A-3D40-D131-0206B63E1EA0}"/>
              </a:ext>
            </a:extLst>
          </p:cNvPr>
          <p:cNvSpPr txBox="1"/>
          <p:nvPr/>
        </p:nvSpPr>
        <p:spPr>
          <a:xfrm>
            <a:off x="0" y="3012249"/>
            <a:ext cx="12192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نقاش جماعي: </a:t>
            </a: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بعد استنفاذ جميع وسائل التحفيز والعدالة في توزيع المهام برأيك كيف تقييم وتتابع 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2667932E-727D-6E3A-93ED-8D69A91BB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CA17703E-299C-3301-E531-028F792A3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049" y="440619"/>
            <a:ext cx="2507902" cy="2507902"/>
          </a:xfrm>
          <a:prstGeom prst="rect">
            <a:avLst/>
          </a:prstGeom>
        </p:spPr>
      </p:pic>
      <p:sp>
        <p:nvSpPr>
          <p:cNvPr id="4" name="مستطيل 6">
            <a:extLst>
              <a:ext uri="{FF2B5EF4-FFF2-40B4-BE49-F238E27FC236}">
                <a16:creationId xmlns:a16="http://schemas.microsoft.com/office/drawing/2014/main" id="{F7B85759-CC1A-DF46-4867-FB7A8C5DC65A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59026A3-F9C3-CCEE-8A3E-C63CAC6D181B}"/>
              </a:ext>
            </a:extLst>
          </p:cNvPr>
          <p:cNvSpPr txBox="1"/>
          <p:nvPr/>
        </p:nvSpPr>
        <p:spPr>
          <a:xfrm>
            <a:off x="0" y="-16162"/>
            <a:ext cx="4632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latin typeface="Dubai Medium" panose="020B0603030403030204" pitchFamily="34" charset="-78"/>
                <a:cs typeface="Dubai" panose="020B0503030403030204" pitchFamily="34" charset="-78"/>
              </a:rPr>
              <a:t>توزيع المهام وتعزيز التعاون بين أعضاء الفريق.</a:t>
            </a:r>
          </a:p>
        </p:txBody>
      </p:sp>
    </p:spTree>
    <p:extLst>
      <p:ext uri="{BB962C8B-B14F-4D97-AF65-F5344CB8AC3E}">
        <p14:creationId xmlns:p14="http://schemas.microsoft.com/office/powerpoint/2010/main" val="24538501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A5D72-5FD9-182E-5B61-594E6CC65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72D21ABB-CB3D-0AFF-D917-D14F13EFD078}"/>
              </a:ext>
            </a:extLst>
          </p:cNvPr>
          <p:cNvSpPr txBox="1"/>
          <p:nvPr/>
        </p:nvSpPr>
        <p:spPr>
          <a:xfrm>
            <a:off x="0" y="3576323"/>
            <a:ext cx="1219200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خط سلطاني عريض" pitchFamily="2" charset="-78"/>
                <a:cs typeface="خط سلطاني عريض" pitchFamily="2" charset="-78"/>
              </a:rPr>
              <a:t>برنامج: قيادة مجموعات العمل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8F3FB84-BC10-9337-C6C9-E0D9E944D486}"/>
              </a:ext>
            </a:extLst>
          </p:cNvPr>
          <p:cNvSpPr txBox="1"/>
          <p:nvPr/>
        </p:nvSpPr>
        <p:spPr>
          <a:xfrm>
            <a:off x="4184258" y="4797772"/>
            <a:ext cx="38234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>
                <a:solidFill>
                  <a:schemeClr val="accent4"/>
                </a:solidFill>
                <a:latin typeface="خط سلطاني عريض" pitchFamily="2" charset="-78"/>
                <a:cs typeface="خط سلطاني عريض" pitchFamily="2" charset="-78"/>
              </a:rPr>
              <a:t>لمدة يومين ||بواقع  10 ساعات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8DE95AC4-E146-8FDD-CDCF-3833E937E9C3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3E11EE00-84FA-F45C-6C5B-22AFB0581523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حلقات القرآن الكريم والمتون العلمية بالمسجد النبوي - الرئيسية | حلقات  القرآن الكريم والمتون العلمية بالمسجد النبوي">
            <a:extLst>
              <a:ext uri="{FF2B5EF4-FFF2-40B4-BE49-F238E27FC236}">
                <a16:creationId xmlns:a16="http://schemas.microsoft.com/office/drawing/2014/main" id="{3FC31943-3671-7B1D-8E7A-B605D59BF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09" y="1052399"/>
            <a:ext cx="6446583" cy="214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271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9DEB4-EFF8-367E-C085-9E1E005F3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3AED30AE-0B15-9A09-CA5D-417F5C62489F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5D177C71-7451-DF53-BC22-DEF8D9186842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055E774-9695-C77A-DD53-F243804EF71A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C884906-7C64-99CC-AA9B-D4D1D324516A}"/>
              </a:ext>
            </a:extLst>
          </p:cNvPr>
          <p:cNvSpPr txBox="1"/>
          <p:nvPr/>
        </p:nvSpPr>
        <p:spPr>
          <a:xfrm>
            <a:off x="5413248" y="830740"/>
            <a:ext cx="632993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"القائد الناجح هو من يوازن بين الشغف والتحفيز، العدل في التوزيع، الاحتواء في التحديات، والحكمة في القرار. </a:t>
            </a:r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ولكن هذه الحكمة لا تأتي من التخمين، بل من النظر في البيانات، وقياس الأثر، والعودة للفريق بتطوير مستمر</a:t>
            </a: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."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88BC258-71D7-2AF4-6632-452335BA6E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058" y="1001745"/>
            <a:ext cx="5167190" cy="51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406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58854-DEF3-BC30-FB29-19F4B823E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DFFD207-7306-54E8-4CB1-67985151488E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A156CCD-FFC6-33C0-8DF8-770F9619BE7A}"/>
              </a:ext>
            </a:extLst>
          </p:cNvPr>
          <p:cNvSpPr txBox="1"/>
          <p:nvPr/>
        </p:nvSpPr>
        <p:spPr>
          <a:xfrm>
            <a:off x="0" y="3387729"/>
            <a:ext cx="12192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استطلاع رأي: </a:t>
            </a: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هل تتوفر قاعدة بيانات مكتملة في</a:t>
            </a:r>
            <a:b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 فريق عملك 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8CC6F93F-C101-A973-5283-D1B9C6F2C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CB1BBDF-34FB-46C6-D5EA-3565DF493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049" y="440619"/>
            <a:ext cx="2507902" cy="2507902"/>
          </a:xfrm>
          <a:prstGeom prst="rect">
            <a:avLst/>
          </a:prstGeom>
        </p:spPr>
      </p:pic>
      <p:sp>
        <p:nvSpPr>
          <p:cNvPr id="2" name="مستطيل 6">
            <a:extLst>
              <a:ext uri="{FF2B5EF4-FFF2-40B4-BE49-F238E27FC236}">
                <a16:creationId xmlns:a16="http://schemas.microsoft.com/office/drawing/2014/main" id="{7CD9384B-2E75-6982-39FC-E6449E69E561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89395C7-B5F2-0F67-AC9B-7E0AFF6339EA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35D9399-8E78-AD30-533C-2603F609E92E}"/>
              </a:ext>
            </a:extLst>
          </p:cNvPr>
          <p:cNvSpPr txBox="1"/>
          <p:nvPr/>
        </p:nvSpPr>
        <p:spPr>
          <a:xfrm>
            <a:off x="522917" y="838720"/>
            <a:ext cx="1665521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A-</a:t>
            </a: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 نعم </a:t>
            </a:r>
            <a:endParaRPr lang="en-US" sz="4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 rtl="0"/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B- </a:t>
            </a: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لا</a:t>
            </a:r>
            <a:endParaRPr lang="en-US" sz="4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6" name="btnInknoeActivityCp2">
            <a:extLst>
              <a:ext uri="{FF2B5EF4-FFF2-40B4-BE49-F238E27FC236}">
                <a16:creationId xmlns:a16="http://schemas.microsoft.com/office/drawing/2014/main" id="{EC043BE9-8B16-E798-55FD-29E449F718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4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533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25F16-1B6B-D95E-D2EE-ADE970E0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49C78646-37F1-6F72-5E6A-7EB7823248FE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DFFB7D1-9057-20C3-359C-2A43B3A538E5}"/>
              </a:ext>
            </a:extLst>
          </p:cNvPr>
          <p:cNvSpPr txBox="1"/>
          <p:nvPr/>
        </p:nvSpPr>
        <p:spPr>
          <a:xfrm>
            <a:off x="0" y="3387729"/>
            <a:ext cx="12192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استطلاع رأي: </a:t>
            </a: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هل تدرك فعلا كيف تقاس </a:t>
            </a:r>
            <a:b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مؤشرات أداء فريقك؟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035D1FAD-1828-B80F-FD4B-707268EB7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140" y="400110"/>
            <a:ext cx="1574292" cy="157429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8B441BB7-15F3-611E-0E30-155BCACF5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049" y="440619"/>
            <a:ext cx="2507902" cy="2507902"/>
          </a:xfrm>
          <a:prstGeom prst="rect">
            <a:avLst/>
          </a:prstGeom>
        </p:spPr>
      </p:pic>
      <p:sp>
        <p:nvSpPr>
          <p:cNvPr id="2" name="مستطيل 6">
            <a:extLst>
              <a:ext uri="{FF2B5EF4-FFF2-40B4-BE49-F238E27FC236}">
                <a16:creationId xmlns:a16="http://schemas.microsoft.com/office/drawing/2014/main" id="{9FDAF88E-0800-EAB5-43B1-35EC2D3ED19B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23D586F-80A9-E382-1859-17F84475C98F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DCC0FC2-57E2-9EA6-5B8B-2552599A723B}"/>
              </a:ext>
            </a:extLst>
          </p:cNvPr>
          <p:cNvSpPr txBox="1"/>
          <p:nvPr/>
        </p:nvSpPr>
        <p:spPr>
          <a:xfrm>
            <a:off x="522917" y="838720"/>
            <a:ext cx="1665521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A-</a:t>
            </a: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 نعم </a:t>
            </a:r>
            <a:endParaRPr lang="en-US" sz="4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 rtl="0"/>
            <a:r>
              <a:rPr lang="en-US" sz="4000" dirty="0">
                <a:latin typeface="Dubai" panose="020B0503030403030204" pitchFamily="34" charset="-78"/>
                <a:cs typeface="Dubai" panose="020B0503030403030204" pitchFamily="34" charset="-78"/>
              </a:rPr>
              <a:t>B- </a:t>
            </a:r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لا</a:t>
            </a:r>
            <a:endParaRPr lang="en-US" sz="4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6" name="btnInknoeActivityCp2">
            <a:extLst>
              <a:ext uri="{FF2B5EF4-FFF2-40B4-BE49-F238E27FC236}">
                <a16:creationId xmlns:a16="http://schemas.microsoft.com/office/drawing/2014/main" id="{89B748F1-00FC-7D86-56AA-49CC85B7CC1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4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156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2D9DE-1AAD-B8AC-A75A-351E0492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C5F055C4-6DC2-AB44-3A7E-E5E2FB9EAF7A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C5369DA-0CA4-31B3-D105-41310A8B1CC7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6507C17-AB3A-53F3-3ACD-597AE05D2FE0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7370A09-2303-3920-E140-3116965948B2}"/>
              </a:ext>
            </a:extLst>
          </p:cNvPr>
          <p:cNvSpPr txBox="1"/>
          <p:nvPr/>
        </p:nvSpPr>
        <p:spPr>
          <a:xfrm>
            <a:off x="0" y="601718"/>
            <a:ext cx="121920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📊 كيف يستفيد القائد من البيانات ومؤشرات الأداء؟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EDAA566-E510-E41F-8DF4-D367916F7AD6}"/>
              </a:ext>
            </a:extLst>
          </p:cNvPr>
          <p:cNvSpPr txBox="1"/>
          <p:nvPr/>
        </p:nvSpPr>
        <p:spPr>
          <a:xfrm>
            <a:off x="6620256" y="1527374"/>
            <a:ext cx="5419344" cy="4562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dirty="0"/>
              <a:t>🎯</a:t>
            </a:r>
            <a:r>
              <a:rPr lang="ar-SA" sz="2800" b="1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أولًا:  اتخاذ قرارات دقيقة وموضوعية</a:t>
            </a:r>
          </a:p>
          <a:p>
            <a:pPr algn="justLow"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القائد الذي يعتمد على البيانات لا يتخذ قرارات بناءً على الانطباع أو المجاملة.</a:t>
            </a:r>
          </a:p>
          <a:p>
            <a:pPr algn="justLow"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مثلًا: بدل أن يقول "فلان متهاون"، يعتمد على أرقام الحضور أو إنجاز المهام.</a:t>
            </a:r>
          </a:p>
          <a:p>
            <a:pPr algn="justLow"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✅ النتيجة: العدالة – الثقة – تقليل التوتر في الفريق.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7C487BF-40E7-3528-72D9-E75CE5A2A0BB}"/>
              </a:ext>
            </a:extLst>
          </p:cNvPr>
          <p:cNvSpPr txBox="1"/>
          <p:nvPr/>
        </p:nvSpPr>
        <p:spPr>
          <a:xfrm>
            <a:off x="0" y="1559382"/>
            <a:ext cx="6486144" cy="4562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b="1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🔍ثانيًا: رصد الأداء وتحليل نقاط القوة والضعف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القائد يستطيع من خلال مؤشرات الأداء أن يعرف: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من الأعضاء الأكثر إنجازًا؟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ما المهام التي تتأخر باستمرار؟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هل هناك نمط متكرر في الأخطاء أو التحديات؟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✅ النتيجة: توجيه الدعم المناسب لكل عضو.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996E583E-284B-A8FE-D177-F860A8A42BCA}"/>
              </a:ext>
            </a:extLst>
          </p:cNvPr>
          <p:cNvCxnSpPr>
            <a:cxnSpLocks/>
          </p:cNvCxnSpPr>
          <p:nvPr/>
        </p:nvCxnSpPr>
        <p:spPr>
          <a:xfrm>
            <a:off x="6583680" y="2023872"/>
            <a:ext cx="0" cy="383007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795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62C0E-88A6-E16A-B7AE-0FF8F151A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55BDA7D6-E00F-D031-F6FD-1CBA3E1C8ED4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BB64B5A-7960-1387-8248-30C37A83748D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A27CECF-A34B-5C8D-B033-495ABE3CA085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1747C85-1880-3684-880D-114DCFDDC4A6}"/>
              </a:ext>
            </a:extLst>
          </p:cNvPr>
          <p:cNvSpPr txBox="1"/>
          <p:nvPr/>
        </p:nvSpPr>
        <p:spPr>
          <a:xfrm>
            <a:off x="0" y="601718"/>
            <a:ext cx="121920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📊 كيف يستفيد القائد من البيانات ومؤشرات الأداء؟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6A77E3F-1E18-2074-561E-BF6A2518E8CC}"/>
              </a:ext>
            </a:extLst>
          </p:cNvPr>
          <p:cNvSpPr txBox="1"/>
          <p:nvPr/>
        </p:nvSpPr>
        <p:spPr>
          <a:xfrm>
            <a:off x="6620256" y="1527374"/>
            <a:ext cx="5419344" cy="4852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700" b="1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📈 ثالثًا: تحسين التخطيط وتوزيع المهام </a:t>
            </a:r>
          </a:p>
          <a:p>
            <a:pPr algn="justLow">
              <a:lnSpc>
                <a:spcPct val="12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من خلال متابعة الأداء الماضي، يمكن للقائد:</a:t>
            </a:r>
          </a:p>
          <a:p>
            <a:pPr algn="justLow">
              <a:lnSpc>
                <a:spcPct val="12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تعديل الجداول الزمنية بناءً على قدرات الفريق.</a:t>
            </a:r>
          </a:p>
          <a:p>
            <a:pPr algn="justLow">
              <a:lnSpc>
                <a:spcPct val="12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توزيع المهام حسب الإنجاز الفعلي وليس فقط النظري.</a:t>
            </a:r>
          </a:p>
          <a:p>
            <a:pPr algn="justLow">
              <a:lnSpc>
                <a:spcPct val="12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✅ النتيجة: استغلال أمثل للموارد وتحقيق الأهداف بكفاءة.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DBC7294-A14F-BE3B-0D7E-547FFB6D1942}"/>
              </a:ext>
            </a:extLst>
          </p:cNvPr>
          <p:cNvSpPr txBox="1"/>
          <p:nvPr/>
        </p:nvSpPr>
        <p:spPr>
          <a:xfrm>
            <a:off x="0" y="1559382"/>
            <a:ext cx="6486144" cy="4875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b="1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💡 رابعًا: تحفيز الفريق من خلال الأرقام</a:t>
            </a:r>
          </a:p>
          <a:p>
            <a:pPr>
              <a:lnSpc>
                <a:spcPct val="12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عرض التقدم بالأرقام يحفّز الفريق مثل: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"حققنا 90% من الهدف هذا الأسبوع"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"انخفضت الشكاوى بنسبة 30% بعد المبادرة"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كما يمكن استخدام المؤشرات لإبراز الإنجاز الفردي أيضًا.</a:t>
            </a:r>
          </a:p>
          <a:p>
            <a:pPr>
              <a:lnSpc>
                <a:spcPct val="12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✅ النتيجة: خلق بيئة تقدير وتحفيز مبنية على أداء حقيقي.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14B2E39F-1832-3E31-AAF6-1AA2C7DE97F1}"/>
              </a:ext>
            </a:extLst>
          </p:cNvPr>
          <p:cNvCxnSpPr>
            <a:cxnSpLocks/>
          </p:cNvCxnSpPr>
          <p:nvPr/>
        </p:nvCxnSpPr>
        <p:spPr>
          <a:xfrm>
            <a:off x="6583680" y="2023872"/>
            <a:ext cx="0" cy="383007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5541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11C3C-19AE-A4FC-A70C-83D89B1F9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E333E5B-8D4B-133D-0FBD-44C1C489B866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1BE87DE-173C-D527-0803-8910E90F843D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2AB110F-3DDE-B17B-F2E0-294C853B3C04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773D2AA-8EFB-BC21-36C9-713A2B881069}"/>
              </a:ext>
            </a:extLst>
          </p:cNvPr>
          <p:cNvSpPr txBox="1"/>
          <p:nvPr/>
        </p:nvSpPr>
        <p:spPr>
          <a:xfrm>
            <a:off x="0" y="601718"/>
            <a:ext cx="121920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ar-SA" sz="4000" dirty="0">
                <a:latin typeface="Dubai" panose="020B0503030403030204" pitchFamily="34" charset="-78"/>
                <a:cs typeface="Dubai" panose="020B0503030403030204" pitchFamily="34" charset="-78"/>
              </a:rPr>
              <a:t>📊 كيف يستفيد القائد من البيانات ومؤشرات الأداء؟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65AA51B-E68C-3B3C-9AC6-8FA55617194A}"/>
              </a:ext>
            </a:extLst>
          </p:cNvPr>
          <p:cNvSpPr txBox="1"/>
          <p:nvPr/>
        </p:nvSpPr>
        <p:spPr>
          <a:xfrm>
            <a:off x="6620256" y="1527374"/>
            <a:ext cx="5419344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300" b="1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🤝 خامسًا: دعم التواصل الشفاف داخل الفريق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عندما تُعرض البيانات على الفريق، يُصبح النقاش موضوعيًا.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الخلاف يتحول إلى "كيف نُحسن هذا الرقم؟" وليس "من السبب؟"</a:t>
            </a:r>
          </a:p>
          <a:p>
            <a:pPr>
              <a:lnSpc>
                <a:spcPct val="150000"/>
              </a:lnSpc>
            </a:pPr>
            <a:endParaRPr lang="ar-SA" sz="12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✅ النتيجة: تعزيز روح الفريق وحل المشكلات بدون اتهام شخصي.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DEDA0BB-DCB0-D169-7297-5348CD0DD18F}"/>
              </a:ext>
            </a:extLst>
          </p:cNvPr>
          <p:cNvSpPr txBox="1"/>
          <p:nvPr/>
        </p:nvSpPr>
        <p:spPr>
          <a:xfrm>
            <a:off x="0" y="1559382"/>
            <a:ext cx="6486144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b="1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📋 سادسًا: قياس أثر المبادرات والبرامج</a:t>
            </a:r>
          </a:p>
          <a:p>
            <a:pPr>
              <a:lnSpc>
                <a:spcPct val="150000"/>
              </a:lnSpc>
            </a:pPr>
            <a:endParaRPr lang="ar-SA" sz="1100" b="1" dirty="0">
              <a:solidFill>
                <a:srgbClr val="FF0000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هل أثّرت ورشة العمل في تحسين الأداء؟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هل خفّت نسبة الغياب بعد تغيير الجدول؟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هل زادت رضا الفريق بعد إعادة توزيع المهام؟</a:t>
            </a:r>
          </a:p>
          <a:p>
            <a:pPr>
              <a:lnSpc>
                <a:spcPct val="150000"/>
              </a:lnSpc>
            </a:pPr>
            <a:endParaRPr lang="ar-SA" sz="2400" dirty="0">
              <a:solidFill>
                <a:schemeClr val="accent4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✅ القائد يستطيع تقييم الأثر لا مجرد "الشعور".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19A3AE83-F243-B2A1-8326-0FC0B5E251D3}"/>
              </a:ext>
            </a:extLst>
          </p:cNvPr>
          <p:cNvCxnSpPr>
            <a:cxnSpLocks/>
          </p:cNvCxnSpPr>
          <p:nvPr/>
        </p:nvCxnSpPr>
        <p:spPr>
          <a:xfrm>
            <a:off x="6583680" y="2023872"/>
            <a:ext cx="0" cy="383007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2332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9B518-DBA8-0D22-3049-314232E06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67D674F-FD23-288E-7F8C-6D3B7D9202EC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2A9E6527-C289-C8A9-DFB1-0F213E4F0761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F4529550-26DB-0401-4566-E48881BC47B6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A2EB85E-30DB-E461-8F5B-3AD05A4D876F}"/>
              </a:ext>
            </a:extLst>
          </p:cNvPr>
          <p:cNvSpPr txBox="1"/>
          <p:nvPr/>
        </p:nvSpPr>
        <p:spPr>
          <a:xfrm>
            <a:off x="694944" y="1578846"/>
            <a:ext cx="638860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ar-SA" sz="4000" dirty="0">
                <a:solidFill>
                  <a:schemeClr val="accent4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القائد الفطن لا يراقب الفريق، بل يقرأ أرقامهم ويفهمها ويتحدث إليهم من خلالها.</a:t>
            </a:r>
          </a:p>
          <a:p>
            <a:pPr marL="457200" indent="-457200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ar-SA" sz="40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البيانات ليست أداة رقابة، بل أداة تحسين وتوجيه وتحفيز إذا أُحسن استخدامها.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1F60C66-07BE-ED2D-EB52-78E55E1ADC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4719" y="1600767"/>
            <a:ext cx="3907077" cy="390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93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2EF18-A004-061C-F63B-DD2E99A43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A21F17F-1BC7-F53C-6E75-276239F3BCA6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CF03DF7-486A-F02E-0335-3C5686527D3E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A47006C-4410-580B-C142-EB01ECB9EA01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F915BC6-316C-173A-23B9-130CA9E259C5}"/>
              </a:ext>
            </a:extLst>
          </p:cNvPr>
          <p:cNvSpPr txBox="1"/>
          <p:nvPr/>
        </p:nvSpPr>
        <p:spPr>
          <a:xfrm>
            <a:off x="902208" y="1993898"/>
            <a:ext cx="65714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ar-SA" sz="4800" dirty="0">
                <a:latin typeface="Dubai" panose="020B0503030403030204" pitchFamily="34" charset="-78"/>
                <a:cs typeface="Dubai" panose="020B0503030403030204" pitchFamily="34" charset="-78"/>
              </a:rPr>
              <a:t>كقائد لفريق عمل كيف يجب أن تتعامل مع كل من:</a:t>
            </a:r>
          </a:p>
          <a:p>
            <a:pPr algn="justLow"/>
            <a:r>
              <a:rPr lang="ar-SA" sz="4800" dirty="0">
                <a:solidFill>
                  <a:srgbClr val="D04E68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الاختلاف والخلاف في بيئة العمل؟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30E32651-79B6-541A-05D0-5448847A43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616" b="17239"/>
          <a:stretch/>
        </p:blipFill>
        <p:spPr>
          <a:xfrm>
            <a:off x="7031735" y="1993898"/>
            <a:ext cx="4750139" cy="304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63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666FD-7C94-ED4E-464A-1CF99B43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D2FD97D-849C-D944-7803-6FBF4201B747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2B2582F-9886-0F8C-C213-40307A9A83AE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F9EDC17-27C1-5412-B0A1-20F722D92B20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88C8F9F6-55E2-858E-39B2-672A7A449D77}"/>
              </a:ext>
            </a:extLst>
          </p:cNvPr>
          <p:cNvSpPr txBox="1"/>
          <p:nvPr/>
        </p:nvSpPr>
        <p:spPr>
          <a:xfrm>
            <a:off x="0" y="2736883"/>
            <a:ext cx="118018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ar-SA" sz="4800" dirty="0">
                <a:latin typeface="Dubai" panose="020B0503030403030204" pitchFamily="34" charset="-78"/>
                <a:cs typeface="Dubai" panose="020B0503030403030204" pitchFamily="34" charset="-78"/>
              </a:rPr>
              <a:t>الاختلاف صحي إذا أُدير بحكمة، </a:t>
            </a:r>
          </a:p>
          <a:p>
            <a:pPr algn="justLow"/>
            <a:r>
              <a:rPr lang="ar-SA" sz="48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والخلاف ضار إذا تُرك بلا إصلاح.</a:t>
            </a:r>
          </a:p>
          <a:p>
            <a:pPr algn="justLow"/>
            <a:r>
              <a:rPr lang="ar-SA" sz="4800" dirty="0">
                <a:latin typeface="Dubai" panose="020B0503030403030204" pitchFamily="34" charset="-78"/>
                <a:cs typeface="Dubai" panose="020B0503030403030204" pitchFamily="34" charset="-78"/>
              </a:rPr>
              <a:t>والقائد لا يخاف من الآراء المختلفة، </a:t>
            </a:r>
          </a:p>
          <a:p>
            <a:pPr algn="justLow"/>
            <a:r>
              <a:rPr lang="ar-SA" sz="48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لكنه لا يتسامح مع التوتر الذي يعطل الفريق.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3CDC2996-8422-99FF-775B-4C03CBAB31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5736" t="11098" r="24907" b="40417"/>
          <a:stretch/>
        </p:blipFill>
        <p:spPr>
          <a:xfrm>
            <a:off x="731520" y="811496"/>
            <a:ext cx="3657600" cy="35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252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A2F14-AED2-88C8-FDD3-BCF0F849E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3F0B1859-1B71-4468-170E-72F6C57ECA0A}"/>
              </a:ext>
            </a:extLst>
          </p:cNvPr>
          <p:cNvSpPr/>
          <p:nvPr/>
        </p:nvSpPr>
        <p:spPr>
          <a:xfrm>
            <a:off x="243839" y="416840"/>
            <a:ext cx="11754765" cy="580517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8806A7E9-CA52-A6D8-E104-B96DB108AECF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5185B7D-2321-9D3C-001F-C68C586021F0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2A7F57C-DCD5-4E98-DE0C-CDE703E83F1C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6AAEEA5-B447-8088-FA0C-374273972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328" y="416841"/>
            <a:ext cx="8211344" cy="580517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2BF31F76-EA92-37E5-EC1A-B81197172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7007" y="2686297"/>
            <a:ext cx="1266261" cy="126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688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7AA5-DDC3-259C-EEF7-387848AD3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E9DA2864-DEA3-C6F4-EBA9-6E12A26BB24F}"/>
              </a:ext>
            </a:extLst>
          </p:cNvPr>
          <p:cNvSpPr/>
          <p:nvPr/>
        </p:nvSpPr>
        <p:spPr>
          <a:xfrm>
            <a:off x="606246" y="459356"/>
            <a:ext cx="4063290" cy="580517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DB04BA0-96B9-F6BB-D7F0-D6A8725AD434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344E523-CB9D-AF8B-53EF-9973B16E6E46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6A78FBA-2743-F678-F3C8-AC80A860DA96}"/>
              </a:ext>
            </a:extLst>
          </p:cNvPr>
          <p:cNvSpPr txBox="1"/>
          <p:nvPr/>
        </p:nvSpPr>
        <p:spPr>
          <a:xfrm>
            <a:off x="0" y="-16162"/>
            <a:ext cx="4669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chemeClr val="bg1"/>
                </a:solidFill>
                <a:latin typeface="Dubai Medium" panose="020B0603030403030204" pitchFamily="34" charset="-78"/>
                <a:cs typeface="Dubai" panose="020B0503030403030204" pitchFamily="34" charset="-78"/>
              </a:rPr>
              <a:t>اتخاذ القرارات بناءً على البيانات ومؤشرات الأداء.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8032552F-395F-E5A7-CF27-92C9E063CF3D}"/>
              </a:ext>
            </a:extLst>
          </p:cNvPr>
          <p:cNvSpPr txBox="1"/>
          <p:nvPr/>
        </p:nvSpPr>
        <p:spPr>
          <a:xfrm>
            <a:off x="5047488" y="755332"/>
            <a:ext cx="690067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"القائد الحقيقي هو من يجمع بين عمق المعرفة، ونضج الخبرة، وسمو الأخلاق، وحُسن التأثير؛ يتقن مهارات متعددة، ويُلهم من حوله نحو الإنجاز، ويواصل تطوير ذاته، لأنه يدرك أن </a:t>
            </a:r>
            <a:r>
              <a:rPr lang="ar-SA" sz="44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القيادة ليست امتيازًا، بل مسؤولية تُبنى بالعلم وتُثمر بالأخلاق.</a:t>
            </a:r>
            <a:r>
              <a:rPr lang="ar-SA" sz="4400" dirty="0">
                <a:latin typeface="Dubai" panose="020B0503030403030204" pitchFamily="34" charset="-78"/>
                <a:cs typeface="Dubai" panose="020B0503030403030204" pitchFamily="34" charset="-78"/>
              </a:rPr>
              <a:t>"</a:t>
            </a:r>
            <a:endParaRPr lang="ar-SA" sz="4400" dirty="0">
              <a:solidFill>
                <a:srgbClr val="FF0000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CB4E43-FA9C-1734-03FB-ECF22F0F9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46" y="1992687"/>
            <a:ext cx="4063290" cy="28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283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3F87D-6393-C641-BA11-0E190DC28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74F6F615-ED32-CB29-E345-B6F93CB96E8A}"/>
              </a:ext>
            </a:extLst>
          </p:cNvPr>
          <p:cNvSpPr txBox="1"/>
          <p:nvPr/>
        </p:nvSpPr>
        <p:spPr>
          <a:xfrm>
            <a:off x="0" y="3576323"/>
            <a:ext cx="1219200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خط سلطاني عريض" pitchFamily="2" charset="-78"/>
                <a:cs typeface="خط سلطاني عريض" pitchFamily="2" charset="-78"/>
              </a:rPr>
              <a:t>برنامج: قيادة مجموعات العمل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98C5FC3-7063-582A-4ABA-F20C678B9DAD}"/>
              </a:ext>
            </a:extLst>
          </p:cNvPr>
          <p:cNvSpPr txBox="1"/>
          <p:nvPr/>
        </p:nvSpPr>
        <p:spPr>
          <a:xfrm>
            <a:off x="4184258" y="4797772"/>
            <a:ext cx="38234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>
                <a:solidFill>
                  <a:schemeClr val="accent4"/>
                </a:solidFill>
                <a:latin typeface="خط سلطاني عريض" pitchFamily="2" charset="-78"/>
                <a:cs typeface="خط سلطاني عريض" pitchFamily="2" charset="-78"/>
              </a:rPr>
              <a:t>لمدة يومين ||بواقع  10 ساعات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8DD64AD8-A693-D5C7-BE39-8DEEC099A391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21080186-7A96-F4C0-24CB-85CFFCDC44D2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حلقات القرآن الكريم والمتون العلمية بالمسجد النبوي - الرئيسية | حلقات  القرآن الكريم والمتون العلمية بالمسجد النبوي">
            <a:extLst>
              <a:ext uri="{FF2B5EF4-FFF2-40B4-BE49-F238E27FC236}">
                <a16:creationId xmlns:a16="http://schemas.microsoft.com/office/drawing/2014/main" id="{2404CA3A-42F7-C4A0-9587-AB1526002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09" y="1052399"/>
            <a:ext cx="6446583" cy="214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6096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3AB9-3FC0-B50C-8C4A-DD31B5ACB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BB5815A6-DF7A-6629-1080-3C7070F6055F}"/>
              </a:ext>
            </a:extLst>
          </p:cNvPr>
          <p:cNvSpPr/>
          <p:nvPr/>
        </p:nvSpPr>
        <p:spPr>
          <a:xfrm>
            <a:off x="0" y="6339940"/>
            <a:ext cx="12192000" cy="518060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برنامج : قيادة مجموعات العمل  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2025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                                                                             أبو البراء، عادل الميلبي  ||   </a:t>
            </a:r>
            <a:r>
              <a:rPr lang="en-US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lang="ar-SA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FE2D8E6-8A4E-67D9-11DC-E3C7D0AA2919}"/>
              </a:ext>
            </a:extLst>
          </p:cNvPr>
          <p:cNvSpPr/>
          <p:nvPr/>
        </p:nvSpPr>
        <p:spPr>
          <a:xfrm>
            <a:off x="0" y="0"/>
            <a:ext cx="12192000" cy="383948"/>
          </a:xfrm>
          <a:custGeom>
            <a:avLst/>
            <a:gdLst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192000 w 12192000"/>
              <a:gd name="connsiteY2" fmla="*/ 518060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18060"/>
              <a:gd name="connsiteX1" fmla="*/ 12192000 w 12192000"/>
              <a:gd name="connsiteY1" fmla="*/ 0 h 518060"/>
              <a:gd name="connsiteX2" fmla="*/ 12033504 w 12192000"/>
              <a:gd name="connsiteY2" fmla="*/ 481484 h 518060"/>
              <a:gd name="connsiteX3" fmla="*/ 0 w 12192000"/>
              <a:gd name="connsiteY3" fmla="*/ 518060 h 518060"/>
              <a:gd name="connsiteX4" fmla="*/ 0 w 12192000"/>
              <a:gd name="connsiteY4" fmla="*/ 0 h 518060"/>
              <a:gd name="connsiteX0" fmla="*/ 0 w 12192000"/>
              <a:gd name="connsiteY0" fmla="*/ 0 h 530252"/>
              <a:gd name="connsiteX1" fmla="*/ 12192000 w 12192000"/>
              <a:gd name="connsiteY1" fmla="*/ 0 h 530252"/>
              <a:gd name="connsiteX2" fmla="*/ 12033504 w 12192000"/>
              <a:gd name="connsiteY2" fmla="*/ 481484 h 530252"/>
              <a:gd name="connsiteX3" fmla="*/ 109728 w 12192000"/>
              <a:gd name="connsiteY3" fmla="*/ 530252 h 530252"/>
              <a:gd name="connsiteX4" fmla="*/ 0 w 12192000"/>
              <a:gd name="connsiteY4" fmla="*/ 0 h 530252"/>
              <a:gd name="connsiteX0" fmla="*/ 0 w 12192000"/>
              <a:gd name="connsiteY0" fmla="*/ 0 h 481484"/>
              <a:gd name="connsiteX1" fmla="*/ 12192000 w 12192000"/>
              <a:gd name="connsiteY1" fmla="*/ 0 h 481484"/>
              <a:gd name="connsiteX2" fmla="*/ 12033504 w 12192000"/>
              <a:gd name="connsiteY2" fmla="*/ 481484 h 481484"/>
              <a:gd name="connsiteX3" fmla="*/ 231648 w 12192000"/>
              <a:gd name="connsiteY3" fmla="*/ 383948 h 481484"/>
              <a:gd name="connsiteX4" fmla="*/ 0 w 12192000"/>
              <a:gd name="connsiteY4" fmla="*/ 0 h 481484"/>
              <a:gd name="connsiteX0" fmla="*/ 0 w 12192000"/>
              <a:gd name="connsiteY0" fmla="*/ 0 h 383948"/>
              <a:gd name="connsiteX1" fmla="*/ 12192000 w 12192000"/>
              <a:gd name="connsiteY1" fmla="*/ 0 h 383948"/>
              <a:gd name="connsiteX2" fmla="*/ 12033504 w 12192000"/>
              <a:gd name="connsiteY2" fmla="*/ 286412 h 383948"/>
              <a:gd name="connsiteX3" fmla="*/ 231648 w 12192000"/>
              <a:gd name="connsiteY3" fmla="*/ 383948 h 383948"/>
              <a:gd name="connsiteX4" fmla="*/ 0 w 12192000"/>
              <a:gd name="connsiteY4" fmla="*/ 0 h 38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83948">
                <a:moveTo>
                  <a:pt x="0" y="0"/>
                </a:moveTo>
                <a:lnTo>
                  <a:pt x="12192000" y="0"/>
                </a:lnTo>
                <a:lnTo>
                  <a:pt x="12033504" y="286412"/>
                </a:lnTo>
                <a:lnTo>
                  <a:pt x="231648" y="38394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D334A2F-EFE5-824C-53F7-C127E76CD45F}"/>
              </a:ext>
            </a:extLst>
          </p:cNvPr>
          <p:cNvSpPr txBox="1"/>
          <p:nvPr/>
        </p:nvSpPr>
        <p:spPr>
          <a:xfrm>
            <a:off x="4128760" y="2606686"/>
            <a:ext cx="399108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2DB855"/>
                </a:solidFill>
                <a:effectLst/>
                <a:uLnTx/>
                <a:uFillTx/>
                <a:latin typeface="Calibri" panose="020F0502020204030204"/>
                <a:ea typeface="+mn-ea"/>
                <a:cs typeface="mohammad bold art 1" pitchFamily="2" charset="-78"/>
              </a:rPr>
              <a:t>كل الشكر والتقدير دمتم بحفظ الكريم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63B8EF7-FB68-4B33-7197-E2AE53DE0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046" y="3877056"/>
            <a:ext cx="4204516" cy="2508377"/>
          </a:xfrm>
          <a:prstGeom prst="rect">
            <a:avLst/>
          </a:prstGeom>
        </p:spPr>
      </p:pic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E98ADC9E-B101-9081-39CA-0EA3F32E72C6}"/>
              </a:ext>
            </a:extLst>
          </p:cNvPr>
          <p:cNvCxnSpPr>
            <a:cxnSpLocks/>
          </p:cNvCxnSpPr>
          <p:nvPr/>
        </p:nvCxnSpPr>
        <p:spPr>
          <a:xfrm>
            <a:off x="8961120" y="293915"/>
            <a:ext cx="0" cy="6091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4C53CF84-EF21-C411-904B-7EE2BB25069C}"/>
              </a:ext>
            </a:extLst>
          </p:cNvPr>
          <p:cNvCxnSpPr>
            <a:cxnSpLocks/>
          </p:cNvCxnSpPr>
          <p:nvPr/>
        </p:nvCxnSpPr>
        <p:spPr>
          <a:xfrm>
            <a:off x="3287486" y="293915"/>
            <a:ext cx="0" cy="6091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حلقات القرآن الكريم والمتون العلمية بالمسجد النبوي - الرئيسية | حلقات  القرآن الكريم والمتون العلمية بالمسجد النبوي">
            <a:extLst>
              <a:ext uri="{FF2B5EF4-FFF2-40B4-BE49-F238E27FC236}">
                <a16:creationId xmlns:a16="http://schemas.microsoft.com/office/drawing/2014/main" id="{DE2FF4A9-FCD6-0CCA-1B14-9293E6C12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874" y="691136"/>
            <a:ext cx="5100858" cy="170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4613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&quot;sa14461030234135623POEH&quot;,&quot;Name&quot;:&quot;ShortAnswers&quot;,&quot;ActivityType&quot;:1,&quot;Width&quot;:0.0,&quot;Height&quot;:0.0,&quot;Graphics&quot;:null,&quot;ActivityBase&quot;:{&quot;$type&quot;:&quot;ClassPoint2.Core.DTO.Activities.ShortAnswerActivity, ClassPoint2.Core&quot;,&quot;isMultipleSubmissionsAllowed&quot;:true,&quot;isNamesHidden&quot;:true,&quot;gradingInstructions&quot;:null,&quot;activityId&quot;:null,&quot;activityType&quot;:&quot;Short Answer&quot;,&quot;countdown&quot;:0,&quot;StartWithSlide&quot;:false,&quot;CanMinimize&quot;:false,&quot;CanCountDown&quot;:false},&quot;IsLocked&quot;:false,&quot;IsMappedFromCp1&quot;:false,&quot;IsQuizMode&quot;:fals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hortAnswers&quot;,&quot;ActivityType&quot;:1,&quot;Width&quot;:0.0,&quot;Height&quot;:0.0,&quot;Graphics&quot;:null,&quot;ActivityBase&quot;:{&quot;$type&quot;:&quot;ClassPoint2.Core.DTO.Activities.ShortAnswerActivity, ClassPoint2.Core&quot;,&quot;isMultipleSubmissionsAllowed&quot;:true,&quot;isNamesHidden&quot;:true,&quot;gradingInstructions&quot;:null,&quot;activityId&quot;:null,&quot;activityType&quot;:&quot;Short Answer&quot;,&quot;countdown&quot;:0,&quot;StartWithSlide&quot;:false,&quot;CanMinimize&quot;:false,&quot;CanCountDown&quot;:false},&quot;IsLocked&quot;:false,&quot;IsMappedFromCp1&quot;:false,&quot;IsQuizMode&quot;:fals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WordCloud&quot;,&quot;ActivityType&quot;:2,&quot;Width&quot;:0.0,&quot;Height&quot;:0.0,&quot;Graphics&quot;:null,&quot;ActivityBase&quot;:{&quot;$type&quot;:&quot;ClassPoint2.Core.DTO.Activities.WordCloudActivity, ClassPoint2.Core&quot;,&quot;numOfSubmissionsAllowed&quot;:3,&quot;activityId&quot;:null,&quot;activityType&quot;:&quot;Word Cloud&quot;,&quot;countdown&quot;:0,&quot;StartWithSlide&quot;:false,&quot;CanMinimize&quot;:false,&quot;CanCountDown&quot;:false},&quot;IsLocked&quot;:false,&quot;IsMappedFromCp1&quot;:false,&quot;IsQuizMode&quot;:fals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&quot;mc14461102115514077VMRM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&quot;mc14461102115514077VMRM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3964</Words>
  <Application>Microsoft Office PowerPoint</Application>
  <PresentationFormat>شاشة عريضة</PresentationFormat>
  <Paragraphs>417</Paragraphs>
  <Slides>57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57</vt:i4>
      </vt:variant>
    </vt:vector>
  </HeadingPairs>
  <TitlesOfParts>
    <vt:vector size="66" baseType="lpstr">
      <vt:lpstr>Dubai Medium</vt:lpstr>
      <vt:lpstr>Arial</vt:lpstr>
      <vt:lpstr>Wingdings</vt:lpstr>
      <vt:lpstr>خط سلطاني عريض</vt:lpstr>
      <vt:lpstr>Aptos Display</vt:lpstr>
      <vt:lpstr>Dubai</vt:lpstr>
      <vt:lpstr>Calibri</vt:lpstr>
      <vt:lpstr>Aptos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Adel Saad S. Almeelby</dc:creator>
  <cp:lastModifiedBy>Adel Saad S. Almeelby</cp:lastModifiedBy>
  <cp:revision>153</cp:revision>
  <dcterms:created xsi:type="dcterms:W3CDTF">2025-04-28T18:55:37Z</dcterms:created>
  <dcterms:modified xsi:type="dcterms:W3CDTF">2025-05-02T17:07:45Z</dcterms:modified>
</cp:coreProperties>
</file>