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Lst>
  <p:sldIdLst>
    <p:sldId id="256" r:id="rId2"/>
  </p:sldIdLst>
  <p:sldSz cx="12192000" cy="6858000"/>
  <p:notesSz cx="6858000" cy="9144000"/>
  <p:embeddedFontLst>
    <p:embeddedFont>
      <p:font typeface="Calibri" panose="020F0502020204030204" pitchFamily="34" charset="0"/>
      <p:regular r:id="rId3"/>
      <p:bold r:id="rId4"/>
    </p:embeddedFont>
    <p:embeddedFont>
      <p:font typeface="Calibri Light" panose="020F0302020204030204" pitchFamily="34" charset="0"/>
      <p:regular r:id="rId5"/>
    </p:embeddedFont>
    <p:embeddedFont>
      <p:font typeface="madeena road2" panose="020A0503020102020204" pitchFamily="18" charset="-78"/>
      <p:bold r:id="rId6"/>
    </p:embeddedFont>
  </p:embeddedFont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6" autoAdjust="0"/>
    <p:restoredTop sz="94660"/>
  </p:normalViewPr>
  <p:slideViewPr>
    <p:cSldViewPr snapToGrid="0">
      <p:cViewPr varScale="1">
        <p:scale>
          <a:sx n="86" d="100"/>
          <a:sy n="86" d="100"/>
        </p:scale>
        <p:origin x="6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099B6CD-A27F-4770-BE1B-3A76A8C84F9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05A43184-4FEF-4A58-B60C-D9A95CA710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99902B69-DE02-4885-934C-4156B7C8EA21}"/>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E01F4A0E-B214-4C39-929C-A4C1D4A1223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54976859-6914-4E82-9DC5-67499F71C654}"/>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108015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A63647D-37FA-4750-9E81-52C845D6A25F}"/>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E2B43E17-F435-456C-A2A6-69DE6031C1EA}"/>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8196A07-0E4A-4C23-8488-FAFADE9A73FD}"/>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D1099DC7-17F4-478C-AE29-C22622597F2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75479096-6F19-4653-997B-4877505ED2A6}"/>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138610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F39096F-00FE-4D34-8541-8D6D836EF6CA}"/>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6410B43D-E920-4C43-A28F-B448E2D750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33F70FA-56C5-4ED7-8558-BE6EEB85D047}"/>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1A500047-DB52-4166-98D4-0FC558B43A6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FB39FA5-EEBA-419E-A713-BD69998658F1}"/>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229308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3024021-B63A-48F6-A6D3-598B0396CDD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DC690A26-F155-4911-B4E2-AE915AB0D800}"/>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BB29B02A-F271-48E0-B4D0-9ACF45B39BF1}"/>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B0D879DB-1336-481F-9BE7-D5980A937784}"/>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6" name="عنصر نائب للتذييل 5">
            <a:extLst>
              <a:ext uri="{FF2B5EF4-FFF2-40B4-BE49-F238E27FC236}">
                <a16:creationId xmlns:a16="http://schemas.microsoft.com/office/drawing/2014/main" id="{3C7DBFFA-4666-4DC3-99D6-662FB3392F2D}"/>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9F668CD0-C405-4070-8631-96DA2210FDFD}"/>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16547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2C1CFB-51A1-4065-87DB-F78D034D2B75}"/>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AA7A67E-D265-4258-BA14-281F27BE83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6865A43-3A0A-4A35-9A54-6A778A1D8650}"/>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9875F260-D1E0-4EA5-B68D-E6D2262750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4DD8CAC-0B4B-408E-A699-D0B00DCAB066}"/>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EC0A8D0C-426A-4DAD-9409-E3C32D9C08A7}"/>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8" name="عنصر نائب للتذييل 7">
            <a:extLst>
              <a:ext uri="{FF2B5EF4-FFF2-40B4-BE49-F238E27FC236}">
                <a16:creationId xmlns:a16="http://schemas.microsoft.com/office/drawing/2014/main" id="{8807EC58-99CC-499E-BB09-69CDC418BE37}"/>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F052E7B0-0BDA-47C1-95AD-2E9F407A304D}"/>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1769399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F29E558-0F87-4A40-B1E0-CCD2328D22F9}"/>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20A3B5C7-45D6-49D0-8F4B-B777C38F6D83}"/>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4" name="عنصر نائب للتذييل 3">
            <a:extLst>
              <a:ext uri="{FF2B5EF4-FFF2-40B4-BE49-F238E27FC236}">
                <a16:creationId xmlns:a16="http://schemas.microsoft.com/office/drawing/2014/main" id="{69F7013E-339E-409C-A5D7-F13D3D7593B7}"/>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7B4A1E4E-BC4B-4782-A876-17D599C3D49A}"/>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2969894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18B9691E-FBFE-493F-BCFD-43C88CC07AC0}"/>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3" name="عنصر نائب للتذييل 2">
            <a:extLst>
              <a:ext uri="{FF2B5EF4-FFF2-40B4-BE49-F238E27FC236}">
                <a16:creationId xmlns:a16="http://schemas.microsoft.com/office/drawing/2014/main" id="{3390F421-4DAD-4AFD-9F7A-A7CF2F98D5CF}"/>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2387A856-F42C-407D-8E6C-31930921D666}"/>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416489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521672-D10B-4EDB-9F72-21A8B6F61DB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5A5823D5-7B97-463C-96A5-45E238895E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FDC48B33-37EC-4166-813D-AF86A47E0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E4E3F06-C1FA-4065-9439-907168D93F90}"/>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6" name="عنصر نائب للتذييل 5">
            <a:extLst>
              <a:ext uri="{FF2B5EF4-FFF2-40B4-BE49-F238E27FC236}">
                <a16:creationId xmlns:a16="http://schemas.microsoft.com/office/drawing/2014/main" id="{06E9149A-19B9-4F75-AC0A-27562D807A8E}"/>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7CF72D4C-0077-43E0-9AE9-4128A1953689}"/>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864972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63ACFC-8546-4F0E-A45C-CE1DB73D13D1}"/>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8A16379D-638A-43DA-B349-2C45268785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FA1CE2BA-512C-458E-86CC-63C37571D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80EFC67-E49A-4408-B756-C84546BD4489}"/>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6" name="عنصر نائب للتذييل 5">
            <a:extLst>
              <a:ext uri="{FF2B5EF4-FFF2-40B4-BE49-F238E27FC236}">
                <a16:creationId xmlns:a16="http://schemas.microsoft.com/office/drawing/2014/main" id="{9637AD51-B1AF-46E5-A1BE-9D7CC8610092}"/>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39FD65E9-9987-432D-872D-C7B173BD060F}"/>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988348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761EBD0-D6D0-4DEC-9365-B0B368B087E6}"/>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F9AD0121-7EF3-472E-B5BF-E48E62AEC8EF}"/>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6840CC4-0106-4339-A1E7-C73E8B161264}"/>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75537543-7661-4C2C-9919-183107082CAF}"/>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E0A204D6-BC30-463B-AF74-6C9091458B69}"/>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359679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7586B9AF-7500-4B2C-8AA3-FFE174954D30}"/>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0786DB1D-CDF0-46C5-9D12-9B33B45A7261}"/>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B4C8958-6694-4161-BE2D-7EF7BC31FC79}"/>
              </a:ext>
            </a:extLst>
          </p:cNvPr>
          <p:cNvSpPr>
            <a:spLocks noGrp="1"/>
          </p:cNvSpPr>
          <p:nvPr>
            <p:ph type="dt" sz="half" idx="10"/>
          </p:nvPr>
        </p:nvSpPr>
        <p:spPr/>
        <p:txBody>
          <a:body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A8FFC5EC-5053-4C43-9368-30796BF37C8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370C3547-C1AE-4DAF-80D1-1562BA565B2E}"/>
              </a:ext>
            </a:extLst>
          </p:cNvPr>
          <p:cNvSpPr>
            <a:spLocks noGrp="1"/>
          </p:cNvSpPr>
          <p:nvPr>
            <p:ph type="sldNum" sz="quarter" idx="12"/>
          </p:nvPr>
        </p:nvSpPr>
        <p:spPr/>
        <p:txBody>
          <a:bodyPr/>
          <a:lstStyle/>
          <a:p>
            <a:fld id="{393CD49C-3F2D-459B-BE34-04E9EF33CF72}" type="slidenum">
              <a:rPr lang="ar-SA" smtClean="0"/>
              <a:t>‹#›</a:t>
            </a:fld>
            <a:endParaRPr lang="ar-SA"/>
          </a:p>
        </p:txBody>
      </p:sp>
    </p:spTree>
    <p:extLst>
      <p:ext uri="{BB962C8B-B14F-4D97-AF65-F5344CB8AC3E}">
        <p14:creationId xmlns:p14="http://schemas.microsoft.com/office/powerpoint/2010/main" val="3424029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74FE419-8A3A-4ACC-BF47-D134CE556E1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1331142E-94DF-48FF-BEB6-2A110BEE654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A33A052-58EC-41CE-96C4-40190D8C3B9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B685EEF-1698-4E5B-BFBD-EE466821DD85}" type="datetimeFigureOut">
              <a:rPr lang="ar-SA" smtClean="0"/>
              <a:t>25/01/45</a:t>
            </a:fld>
            <a:endParaRPr lang="ar-SA"/>
          </a:p>
        </p:txBody>
      </p:sp>
      <p:sp>
        <p:nvSpPr>
          <p:cNvPr id="5" name="عنصر نائب للتذييل 4">
            <a:extLst>
              <a:ext uri="{FF2B5EF4-FFF2-40B4-BE49-F238E27FC236}">
                <a16:creationId xmlns:a16="http://schemas.microsoft.com/office/drawing/2014/main" id="{8E6E1185-C959-48D6-AFE5-2801EAC9EC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866F637A-479D-4391-BA3A-AC38F699FC1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93CD49C-3F2D-459B-BE34-04E9EF33CF72}" type="slidenum">
              <a:rPr lang="ar-SA" smtClean="0"/>
              <a:t>‹#›</a:t>
            </a:fld>
            <a:endParaRPr lang="ar-SA"/>
          </a:p>
        </p:txBody>
      </p:sp>
    </p:spTree>
    <p:extLst>
      <p:ext uri="{BB962C8B-B14F-4D97-AF65-F5344CB8AC3E}">
        <p14:creationId xmlns:p14="http://schemas.microsoft.com/office/powerpoint/2010/main" val="1671286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مستطيل 24">
            <a:extLst>
              <a:ext uri="{FF2B5EF4-FFF2-40B4-BE49-F238E27FC236}">
                <a16:creationId xmlns:a16="http://schemas.microsoft.com/office/drawing/2014/main" id="{F3A8C2A8-B222-4A55-9DAD-3E75D66594ED}"/>
              </a:ext>
            </a:extLst>
          </p:cNvPr>
          <p:cNvSpPr/>
          <p:nvPr/>
        </p:nvSpPr>
        <p:spPr>
          <a:xfrm>
            <a:off x="8681290" y="0"/>
            <a:ext cx="269613" cy="6868217"/>
          </a:xfrm>
          <a:prstGeom prst="rect">
            <a:avLst/>
          </a:prstGeom>
          <a:solidFill>
            <a:schemeClr val="accent2">
              <a:lumMod val="60000"/>
              <a:lumOff val="40000"/>
              <a:alpha val="50000"/>
            </a:schemeClr>
          </a:solidFill>
          <a:ln>
            <a:solidFill>
              <a:schemeClr val="accent3"/>
            </a:solid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a:p>
        </p:txBody>
      </p:sp>
      <p:sp>
        <p:nvSpPr>
          <p:cNvPr id="26" name="مستطيل 25">
            <a:extLst>
              <a:ext uri="{FF2B5EF4-FFF2-40B4-BE49-F238E27FC236}">
                <a16:creationId xmlns:a16="http://schemas.microsoft.com/office/drawing/2014/main" id="{563AB66F-1A6A-4624-994F-DEA23B03194E}"/>
              </a:ext>
            </a:extLst>
          </p:cNvPr>
          <p:cNvSpPr/>
          <p:nvPr/>
        </p:nvSpPr>
        <p:spPr>
          <a:xfrm>
            <a:off x="9209127" y="6355830"/>
            <a:ext cx="2748592" cy="40011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highlight>
                <a:srgbClr val="FF0000"/>
              </a:highlight>
            </a:endParaRPr>
          </a:p>
        </p:txBody>
      </p:sp>
      <p:sp>
        <p:nvSpPr>
          <p:cNvPr id="21" name="مستطيل 20">
            <a:extLst>
              <a:ext uri="{FF2B5EF4-FFF2-40B4-BE49-F238E27FC236}">
                <a16:creationId xmlns:a16="http://schemas.microsoft.com/office/drawing/2014/main" id="{8C123A54-5167-4944-89F3-AD976F1F8F76}"/>
              </a:ext>
            </a:extLst>
          </p:cNvPr>
          <p:cNvSpPr/>
          <p:nvPr/>
        </p:nvSpPr>
        <p:spPr>
          <a:xfrm>
            <a:off x="0" y="0"/>
            <a:ext cx="12192000" cy="6858000"/>
          </a:xfrm>
          <a:prstGeom prst="rect">
            <a:avLst/>
          </a:prstGeom>
          <a:blipFill dpi="0" rotWithShape="1">
            <a:blip r:embed="rId2">
              <a:alphaModFix amt="8000"/>
            </a:blip>
            <a:srcRect/>
            <a:stretch>
              <a:fillRect t="-51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 name="مستطيل 3">
            <a:extLst>
              <a:ext uri="{FF2B5EF4-FFF2-40B4-BE49-F238E27FC236}">
                <a16:creationId xmlns:a16="http://schemas.microsoft.com/office/drawing/2014/main" id="{DDD4808B-6F45-4C1F-90CB-0C6159CC7D0F}"/>
              </a:ext>
            </a:extLst>
          </p:cNvPr>
          <p:cNvSpPr/>
          <p:nvPr/>
        </p:nvSpPr>
        <p:spPr>
          <a:xfrm>
            <a:off x="10310854" y="2090049"/>
            <a:ext cx="1736993" cy="1015663"/>
          </a:xfrm>
          <a:prstGeom prst="rect">
            <a:avLst/>
          </a:prstGeom>
        </p:spPr>
        <p:txBody>
          <a:bodyPr wrap="square">
            <a:spAutoFit/>
          </a:bodyPr>
          <a:lstStyle/>
          <a:p>
            <a:r>
              <a:rPr lang="ar-SA" sz="2000" dirty="0">
                <a:ea typeface="Calibri" panose="020F0502020204030204" pitchFamily="34" charset="0"/>
                <a:cs typeface="Hacen Tehran" panose="02000000000000000000" pitchFamily="2" charset="-78"/>
              </a:rPr>
              <a:t>نظم الاستجابة</a:t>
            </a:r>
          </a:p>
          <a:p>
            <a:r>
              <a:rPr lang="ar-SA" sz="2000" dirty="0">
                <a:ea typeface="Calibri" panose="020F0502020204030204" pitchFamily="34" charset="0"/>
                <a:cs typeface="Hacen Tehran" panose="02000000000000000000" pitchFamily="2" charset="-78"/>
              </a:rPr>
              <a:t> الإلكترونية</a:t>
            </a:r>
            <a:endParaRPr lang="ar-SA" sz="1600" dirty="0"/>
          </a:p>
        </p:txBody>
      </p:sp>
      <p:sp>
        <p:nvSpPr>
          <p:cNvPr id="5" name="مستطيل 4">
            <a:extLst>
              <a:ext uri="{FF2B5EF4-FFF2-40B4-BE49-F238E27FC236}">
                <a16:creationId xmlns:a16="http://schemas.microsoft.com/office/drawing/2014/main" id="{95130DA7-464F-49EC-B525-CFDCC4A60EE1}"/>
              </a:ext>
            </a:extLst>
          </p:cNvPr>
          <p:cNvSpPr/>
          <p:nvPr/>
        </p:nvSpPr>
        <p:spPr>
          <a:xfrm>
            <a:off x="9218956" y="2195792"/>
            <a:ext cx="1731676" cy="923330"/>
          </a:xfrm>
          <a:prstGeom prst="rect">
            <a:avLst/>
          </a:prstGeom>
        </p:spPr>
        <p:txBody>
          <a:bodyPr wrap="square">
            <a:spAutoFit/>
          </a:bodyPr>
          <a:lstStyle/>
          <a:p>
            <a:pPr algn="l" rtl="0"/>
            <a:r>
              <a:rPr lang="en-US" dirty="0"/>
              <a:t>Electronic Response Systems (ERS)</a:t>
            </a:r>
            <a:endParaRPr lang="ar-SA" dirty="0"/>
          </a:p>
        </p:txBody>
      </p:sp>
      <p:sp>
        <p:nvSpPr>
          <p:cNvPr id="6" name="مستطيل 5">
            <a:extLst>
              <a:ext uri="{FF2B5EF4-FFF2-40B4-BE49-F238E27FC236}">
                <a16:creationId xmlns:a16="http://schemas.microsoft.com/office/drawing/2014/main" id="{FC401849-7180-4D1F-8AA0-F2EAA0857257}"/>
              </a:ext>
            </a:extLst>
          </p:cNvPr>
          <p:cNvSpPr/>
          <p:nvPr/>
        </p:nvSpPr>
        <p:spPr>
          <a:xfrm>
            <a:off x="9218956" y="3285780"/>
            <a:ext cx="2807272" cy="3046988"/>
          </a:xfrm>
          <a:prstGeom prst="rect">
            <a:avLst/>
          </a:prstGeom>
        </p:spPr>
        <p:txBody>
          <a:bodyPr wrap="square">
            <a:spAutoFit/>
          </a:bodyPr>
          <a:lstStyle/>
          <a:p>
            <a:pPr algn="just"/>
            <a:r>
              <a:rPr lang="ar-SA" sz="1600" dirty="0">
                <a:latin typeface="Calibri" panose="020F0502020204030204" pitchFamily="34" charset="0"/>
                <a:cs typeface="Calibri" panose="020F0502020204030204" pitchFamily="34" charset="0"/>
              </a:rPr>
              <a:t>هي أجهزة تسمح لطلاب الصف الرد على أسئلة المعلمين فوراً. ومع تطور الأجهزة الذكية، أصبح الطلاب قادرون على المشاركة من خلال أجهزتهم الذكية بواسطة برنامج مساعد، وحديثا أمكن الاستعاضة عن أجهزة الطلاب بتوزيع أوراق تحمل </a:t>
            </a:r>
            <a:r>
              <a:rPr lang="en-US" sz="1600" dirty="0">
                <a:solidFill>
                  <a:schemeClr val="accent1"/>
                </a:solidFill>
                <a:latin typeface="Calibri" panose="020F0502020204030204" pitchFamily="34" charset="0"/>
                <a:cs typeface="Calibri" panose="020F0502020204030204" pitchFamily="34" charset="0"/>
              </a:rPr>
              <a:t>QR Code</a:t>
            </a:r>
            <a:r>
              <a:rPr lang="ar-SA" sz="1600" dirty="0">
                <a:solidFill>
                  <a:schemeClr val="accent1"/>
                </a:solidFill>
                <a:latin typeface="Calibri" panose="020F0502020204030204" pitchFamily="34" charset="0"/>
                <a:cs typeface="Calibri" panose="020F0502020204030204" pitchFamily="34" charset="0"/>
              </a:rPr>
              <a:t> </a:t>
            </a:r>
            <a:r>
              <a:rPr lang="ar-SA" sz="1600" dirty="0">
                <a:latin typeface="Calibri" panose="020F0502020204030204" pitchFamily="34" charset="0"/>
                <a:cs typeface="Calibri" panose="020F0502020204030204" pitchFamily="34" charset="0"/>
              </a:rPr>
              <a:t>مميز لكل طالب، وذات استجابات متعددة ويحتاج المعلم فقط لجهاز محمول يحتوي على كاميرا بدقة عالية. </a:t>
            </a:r>
          </a:p>
          <a:p>
            <a:pPr algn="just"/>
            <a:r>
              <a:rPr lang="ar-SA" sz="1600" dirty="0">
                <a:latin typeface="Calibri" panose="020F0502020204030204" pitchFamily="34" charset="0"/>
                <a:cs typeface="Calibri" panose="020F0502020204030204" pitchFamily="34" charset="0"/>
              </a:rPr>
              <a:t>ويتناسب النظام الأخير مع غالب البيئات التعليمية التقليدية والاقتصادية.</a:t>
            </a:r>
          </a:p>
        </p:txBody>
      </p:sp>
      <p:cxnSp>
        <p:nvCxnSpPr>
          <p:cNvPr id="8" name="موصل: على شكل مرفق 7">
            <a:extLst>
              <a:ext uri="{FF2B5EF4-FFF2-40B4-BE49-F238E27FC236}">
                <a16:creationId xmlns:a16="http://schemas.microsoft.com/office/drawing/2014/main" id="{C8D8770B-54B7-4B61-8B29-6A29779C741A}"/>
              </a:ext>
            </a:extLst>
          </p:cNvPr>
          <p:cNvCxnSpPr>
            <a:cxnSpLocks/>
          </p:cNvCxnSpPr>
          <p:nvPr/>
        </p:nvCxnSpPr>
        <p:spPr>
          <a:xfrm>
            <a:off x="9218956" y="2195792"/>
            <a:ext cx="2793678" cy="936740"/>
          </a:xfrm>
          <a:prstGeom prst="bentConnector3">
            <a:avLst>
              <a:gd name="adj1" fmla="val 50789"/>
            </a:avLst>
          </a:prstGeom>
        </p:spPr>
        <p:style>
          <a:lnRef idx="3">
            <a:schemeClr val="accent1"/>
          </a:lnRef>
          <a:fillRef idx="0">
            <a:schemeClr val="accent1"/>
          </a:fillRef>
          <a:effectRef idx="2">
            <a:schemeClr val="accent1"/>
          </a:effectRef>
          <a:fontRef idx="minor">
            <a:schemeClr val="tx1"/>
          </a:fontRef>
        </p:style>
      </p:cxnSp>
      <p:pic>
        <p:nvPicPr>
          <p:cNvPr id="10" name="صورة 9">
            <a:extLst>
              <a:ext uri="{FF2B5EF4-FFF2-40B4-BE49-F238E27FC236}">
                <a16:creationId xmlns:a16="http://schemas.microsoft.com/office/drawing/2014/main" id="{4937B159-5CCE-47B7-B1FB-B5C663CBA9B5}"/>
              </a:ext>
            </a:extLst>
          </p:cNvPr>
          <p:cNvPicPr>
            <a:picLocks noChangeAspect="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10088912" y="100847"/>
            <a:ext cx="937892" cy="937892"/>
          </a:xfrm>
          <a:prstGeom prst="rect">
            <a:avLst/>
          </a:prstGeom>
        </p:spPr>
      </p:pic>
      <p:pic>
        <p:nvPicPr>
          <p:cNvPr id="11" name="صورة 10">
            <a:extLst>
              <a:ext uri="{FF2B5EF4-FFF2-40B4-BE49-F238E27FC236}">
                <a16:creationId xmlns:a16="http://schemas.microsoft.com/office/drawing/2014/main" id="{A3EC37FF-3662-437D-B33B-FA9E05613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09954" y="181906"/>
            <a:ext cx="937893" cy="775774"/>
          </a:xfrm>
          <a:prstGeom prst="rect">
            <a:avLst/>
          </a:prstGeom>
        </p:spPr>
      </p:pic>
      <p:pic>
        <p:nvPicPr>
          <p:cNvPr id="12" name="صورة 11">
            <a:extLst>
              <a:ext uri="{FF2B5EF4-FFF2-40B4-BE49-F238E27FC236}">
                <a16:creationId xmlns:a16="http://schemas.microsoft.com/office/drawing/2014/main" id="{E8ABBB9F-7982-4ACF-890A-7761EA4848E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54170" y="260361"/>
            <a:ext cx="751592" cy="618864"/>
          </a:xfrm>
          <a:prstGeom prst="rect">
            <a:avLst/>
          </a:prstGeom>
        </p:spPr>
      </p:pic>
      <p:sp>
        <p:nvSpPr>
          <p:cNvPr id="18" name="مربع نص 17">
            <a:extLst>
              <a:ext uri="{FF2B5EF4-FFF2-40B4-BE49-F238E27FC236}">
                <a16:creationId xmlns:a16="http://schemas.microsoft.com/office/drawing/2014/main" id="{E378FD3A-A866-4AF8-8834-17F458C2DD74}"/>
              </a:ext>
            </a:extLst>
          </p:cNvPr>
          <p:cNvSpPr txBox="1"/>
          <p:nvPr/>
        </p:nvSpPr>
        <p:spPr>
          <a:xfrm>
            <a:off x="9127295" y="972914"/>
            <a:ext cx="2973044" cy="1077218"/>
          </a:xfrm>
          <a:prstGeom prst="rect">
            <a:avLst/>
          </a:prstGeom>
          <a:noFill/>
        </p:spPr>
        <p:txBody>
          <a:bodyPr wrap="square" rtlCol="1">
            <a:spAutoFit/>
          </a:bodyPr>
          <a:lstStyle/>
          <a:p>
            <a:pPr algn="justLow"/>
            <a:r>
              <a:rPr lang="ar-SA" sz="3200" dirty="0">
                <a:ln w="3175">
                  <a:noFill/>
                </a:ln>
                <a:solidFill>
                  <a:srgbClr val="FF0000"/>
                </a:solidFill>
                <a:latin typeface="madeena road2" panose="020A0503020102020204" pitchFamily="18" charset="-78"/>
                <a:ea typeface="madeena road2" panose="020A0503020102020204" pitchFamily="18" charset="-78"/>
                <a:cs typeface="madeena road2" panose="020A0503020102020204" pitchFamily="18" charset="-78"/>
              </a:rPr>
              <a:t>"</a:t>
            </a:r>
            <a:r>
              <a:rPr lang="ar-SA" sz="3200" dirty="0">
                <a:ln w="3175">
                  <a:noFill/>
                </a:ln>
                <a:solidFill>
                  <a:srgbClr val="FFC000"/>
                </a:solidFill>
                <a:latin typeface="madeena road2" panose="020A0503020102020204" pitchFamily="18" charset="-78"/>
                <a:ea typeface="madeena road2" panose="020A0503020102020204" pitchFamily="18" charset="-78"/>
                <a:cs typeface="madeena road2" panose="020A0503020102020204" pitchFamily="18" charset="-78"/>
              </a:rPr>
              <a:t>طلابنا كلهم بنفس القدر من الأهمية</a:t>
            </a:r>
            <a:r>
              <a:rPr lang="ar-SA" sz="3200" dirty="0">
                <a:ln w="3175">
                  <a:noFill/>
                </a:ln>
                <a:solidFill>
                  <a:srgbClr val="FF0000"/>
                </a:solidFill>
                <a:latin typeface="madeena road2" panose="020A0503020102020204" pitchFamily="18" charset="-78"/>
                <a:ea typeface="madeena road2" panose="020A0503020102020204" pitchFamily="18" charset="-78"/>
                <a:cs typeface="madeena road2" panose="020A0503020102020204" pitchFamily="18" charset="-78"/>
              </a:rPr>
              <a:t>"</a:t>
            </a:r>
          </a:p>
        </p:txBody>
      </p:sp>
      <p:sp>
        <p:nvSpPr>
          <p:cNvPr id="23" name="مربع نص 22">
            <a:extLst>
              <a:ext uri="{FF2B5EF4-FFF2-40B4-BE49-F238E27FC236}">
                <a16:creationId xmlns:a16="http://schemas.microsoft.com/office/drawing/2014/main" id="{23D9A631-CF86-4C83-8E3F-FA1C468546BB}"/>
              </a:ext>
            </a:extLst>
          </p:cNvPr>
          <p:cNvSpPr txBox="1"/>
          <p:nvPr/>
        </p:nvSpPr>
        <p:spPr>
          <a:xfrm>
            <a:off x="4300151" y="100847"/>
            <a:ext cx="4735484" cy="6986528"/>
          </a:xfrm>
          <a:prstGeom prst="rect">
            <a:avLst/>
          </a:prstGeom>
          <a:noFill/>
        </p:spPr>
        <p:txBody>
          <a:bodyPr wrap="square" rtlCol="1">
            <a:spAutoFit/>
          </a:bodyPr>
          <a:lstStyle/>
          <a:p>
            <a:pPr marL="342900" indent="-342900" algn="just">
              <a:buFont typeface="+mj-lt"/>
              <a:buAutoNum type="arabicPeriod"/>
            </a:pPr>
            <a:r>
              <a:rPr lang="ar-SA" sz="1600" dirty="0">
                <a:latin typeface="Calibri" panose="020F0502020204030204" pitchFamily="34" charset="0"/>
                <a:cs typeface="Calibri" panose="020F0502020204030204" pitchFamily="34" charset="0"/>
              </a:rPr>
              <a:t>زيادة درجة الانتباه في الفصل نتيجة لوجود عرض مرئي ومحفزات مادية.</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زيادة الأعداد المشاركة من الطلاب ونسبة الفهم.</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تقديم تغذية راجعة فورية بين المعلم والطلاب وبين الطلاب أنفسهم.</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تحسين عمليات التذكر لدى الطلاب.</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زيادة اهتمام الطلاب بالدروس.</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تحسن في درجات الاختبار (نتيجة لزيادة الانتباه والفهم والمشاركة).</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زيادة تمتع الطالب بعملية التعلم</a:t>
            </a:r>
            <a:r>
              <a:rPr lang="en-US" sz="1600" dirty="0">
                <a:latin typeface="Calibri" panose="020F0502020204030204" pitchFamily="34" charset="0"/>
                <a:cs typeface="Calibri" panose="020F0502020204030204" pitchFamily="34" charset="0"/>
              </a:rPr>
              <a:t> (Williamson Sprague &amp; Dahl, 2010, P.94)</a:t>
            </a:r>
            <a:r>
              <a:rPr lang="ar-SA" sz="1600" dirty="0">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توفير الوقت في استعراض استجابات الطلاب على هيئة رسوم بيانية.</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تفريد عمليات التعلم وذلك بالسماح لكل طالب بالمشاركة خلال الدرس.</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تتيح للمعلمين إمكانية جمع بيانات التقييم التكويني الخاصة بكل طالب.</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تساعد في تحضير الطلاب وتشجيعهم على الحضور خاصة في قاعات الدراسة الكبيرة </a:t>
            </a:r>
            <a:r>
              <a:rPr lang="en-US" sz="1600" dirty="0">
                <a:latin typeface="Calibri" panose="020F0502020204030204" pitchFamily="34" charset="0"/>
                <a:cs typeface="Calibri" panose="020F0502020204030204" pitchFamily="34" charset="0"/>
              </a:rPr>
              <a:t>(Evans, 2012, P.90-91)</a:t>
            </a:r>
            <a:r>
              <a:rPr lang="ar-SA" sz="1600" dirty="0">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يستطيع الطلاب من خلالها تحديد مستوى فهمهم بالنسبة لزملائهم.</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تتيح للطلاب حرية التعبير عن الرأي عند استخدام الرسوم البيانية لعرض الاستجابات.</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تساعد على تشجيع الشعور بالألفة بين الطلاب (</a:t>
            </a:r>
            <a:r>
              <a:rPr lang="en-US" sz="1600" dirty="0">
                <a:latin typeface="Calibri" panose="020F0502020204030204" pitchFamily="34" charset="0"/>
                <a:cs typeface="Calibri" panose="020F0502020204030204" pitchFamily="34" charset="0"/>
              </a:rPr>
              <a:t>Evans, 2012, P.90-91</a:t>
            </a:r>
            <a:r>
              <a:rPr lang="ar-SA" sz="1600" dirty="0">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a:p>
            <a:pPr marL="342900" indent="-342900" algn="just">
              <a:buFont typeface="+mj-lt"/>
              <a:buAutoNum type="arabicPeriod"/>
            </a:pPr>
            <a:r>
              <a:rPr lang="ar-SA" sz="1600" dirty="0">
                <a:latin typeface="Calibri" panose="020F0502020204030204" pitchFamily="34" charset="0"/>
                <a:cs typeface="Calibri" panose="020F0502020204030204" pitchFamily="34" charset="0"/>
              </a:rPr>
              <a:t>تعزز مشاركة الطلاب المتنوعة من خلال توفير فرص للمشاركة المجهولة في الفصول الدراسية </a:t>
            </a:r>
            <a:r>
              <a:rPr lang="en-US" sz="1600" dirty="0">
                <a:latin typeface="Calibri" panose="020F0502020204030204" pitchFamily="34" charset="0"/>
                <a:cs typeface="Calibri" panose="020F0502020204030204" pitchFamily="34" charset="0"/>
              </a:rPr>
              <a:t>(Latham &amp; Hill, 2014)</a:t>
            </a:r>
            <a:r>
              <a:rPr lang="ar-SA" sz="1600" dirty="0">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p:txBody>
      </p:sp>
      <p:sp>
        <p:nvSpPr>
          <p:cNvPr id="24" name="مستطيل 23">
            <a:extLst>
              <a:ext uri="{FF2B5EF4-FFF2-40B4-BE49-F238E27FC236}">
                <a16:creationId xmlns:a16="http://schemas.microsoft.com/office/drawing/2014/main" id="{0D292846-08A9-4D0C-A9A7-6A55B6FC085D}"/>
              </a:ext>
            </a:extLst>
          </p:cNvPr>
          <p:cNvSpPr/>
          <p:nvPr/>
        </p:nvSpPr>
        <p:spPr>
          <a:xfrm>
            <a:off x="9150448" y="6372523"/>
            <a:ext cx="2807271" cy="400110"/>
          </a:xfrm>
          <a:prstGeom prst="rect">
            <a:avLst/>
          </a:prstGeom>
        </p:spPr>
        <p:txBody>
          <a:bodyPr wrap="square">
            <a:spAutoFit/>
          </a:bodyPr>
          <a:lstStyle/>
          <a:p>
            <a:r>
              <a:rPr lang="ar-SA" sz="2000" dirty="0">
                <a:ea typeface="Calibri" panose="020F0502020204030204" pitchFamily="34" charset="0"/>
                <a:cs typeface="Hacen Tehran" panose="02000000000000000000" pitchFamily="2" charset="-78"/>
              </a:rPr>
              <a:t>مميزات نظم الاستجابة</a:t>
            </a:r>
            <a:endParaRPr lang="ar-SA" sz="1600" dirty="0"/>
          </a:p>
        </p:txBody>
      </p:sp>
      <p:pic>
        <p:nvPicPr>
          <p:cNvPr id="31" name="صورة 30">
            <a:extLst>
              <a:ext uri="{FF2B5EF4-FFF2-40B4-BE49-F238E27FC236}">
                <a16:creationId xmlns:a16="http://schemas.microsoft.com/office/drawing/2014/main" id="{A1A2B242-9366-4238-8E02-064B16A77B8F}"/>
              </a:ext>
            </a:extLst>
          </p:cNvPr>
          <p:cNvPicPr>
            <a:picLocks noChangeAspect="1"/>
          </p:cNvPicPr>
          <p:nvPr/>
        </p:nvPicPr>
        <p:blipFill>
          <a:blip r:embed="rId6"/>
          <a:stretch>
            <a:fillRect/>
          </a:stretch>
        </p:blipFill>
        <p:spPr>
          <a:xfrm>
            <a:off x="3092525" y="4541281"/>
            <a:ext cx="1045468" cy="1045468"/>
          </a:xfrm>
          <a:prstGeom prst="roundRect">
            <a:avLst>
              <a:gd name="adj" fmla="val 8594"/>
            </a:avLst>
          </a:prstGeom>
          <a:solidFill>
            <a:srgbClr val="FFFFFF">
              <a:shade val="85000"/>
            </a:srgbClr>
          </a:solidFill>
          <a:ln>
            <a:noFill/>
          </a:ln>
          <a:effectLst/>
        </p:spPr>
      </p:pic>
      <p:grpSp>
        <p:nvGrpSpPr>
          <p:cNvPr id="32" name="مجموعة 31">
            <a:extLst>
              <a:ext uri="{FF2B5EF4-FFF2-40B4-BE49-F238E27FC236}">
                <a16:creationId xmlns:a16="http://schemas.microsoft.com/office/drawing/2014/main" id="{F08F0712-AA7A-4E1B-8DB3-014EEA8FEFEE}"/>
              </a:ext>
            </a:extLst>
          </p:cNvPr>
          <p:cNvGrpSpPr/>
          <p:nvPr/>
        </p:nvGrpSpPr>
        <p:grpSpPr>
          <a:xfrm>
            <a:off x="3400866" y="5778624"/>
            <a:ext cx="758226" cy="951131"/>
            <a:chOff x="2308141" y="1873167"/>
            <a:chExt cx="1089183" cy="1317329"/>
          </a:xfrm>
        </p:grpSpPr>
        <p:pic>
          <p:nvPicPr>
            <p:cNvPr id="33" name="Picture 8" descr="ÙØªÙØ¬Ø© Ø¨Ø­Ø« Ø§ÙØµÙØ± Ø¹Ù âªkahootâ¬â">
              <a:extLst>
                <a:ext uri="{FF2B5EF4-FFF2-40B4-BE49-F238E27FC236}">
                  <a16:creationId xmlns:a16="http://schemas.microsoft.com/office/drawing/2014/main" id="{AA12EF67-4D51-4F00-B20C-611D8CC68E8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52177" y="1873167"/>
              <a:ext cx="852789" cy="85278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 descr="ÙØªÙØ¬Ø© Ø¨Ø­Ø« Ø§ÙØµÙØ± Ø¹Ù âªkahootâ¬â">
              <a:extLst>
                <a:ext uri="{FF2B5EF4-FFF2-40B4-BE49-F238E27FC236}">
                  <a16:creationId xmlns:a16="http://schemas.microsoft.com/office/drawing/2014/main" id="{A5EEC0F1-4808-4848-BBCE-DDC67449D13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08141" y="2819493"/>
              <a:ext cx="1089183" cy="371003"/>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مستطيل 35">
            <a:extLst>
              <a:ext uri="{FF2B5EF4-FFF2-40B4-BE49-F238E27FC236}">
                <a16:creationId xmlns:a16="http://schemas.microsoft.com/office/drawing/2014/main" id="{E80C7A8B-8583-4900-B989-C83743E9F79D}"/>
              </a:ext>
            </a:extLst>
          </p:cNvPr>
          <p:cNvSpPr/>
          <p:nvPr/>
        </p:nvSpPr>
        <p:spPr>
          <a:xfrm>
            <a:off x="1043299" y="130181"/>
            <a:ext cx="1981633" cy="523220"/>
          </a:xfrm>
          <a:prstGeom prst="rect">
            <a:avLst/>
          </a:prstGeom>
        </p:spPr>
        <p:txBody>
          <a:bodyPr wrap="none">
            <a:spAutoFit/>
          </a:bodyPr>
          <a:lstStyle/>
          <a:p>
            <a:pPr algn="ctr"/>
            <a:r>
              <a:rPr lang="ar-SA" sz="2800" dirty="0">
                <a:solidFill>
                  <a:srgbClr val="C00000"/>
                </a:solidFill>
                <a:latin typeface="Times New Roman" panose="02020603050405020304" pitchFamily="18" charset="0"/>
                <a:ea typeface="Calibri" panose="020F0502020204030204" pitchFamily="34" charset="0"/>
                <a:cs typeface="Hacen Tehran" panose="02000000000000000000" pitchFamily="2" charset="-78"/>
              </a:rPr>
              <a:t>عزيزي المعلم</a:t>
            </a:r>
            <a:endParaRPr lang="en-US" sz="1400" dirty="0">
              <a:latin typeface="Times New Roman" panose="02020603050405020304" pitchFamily="18" charset="0"/>
              <a:ea typeface="Calibri" panose="020F0502020204030204" pitchFamily="34" charset="0"/>
              <a:cs typeface="Simplified Arabic" panose="02020603050405020304" pitchFamily="18" charset="-78"/>
            </a:endParaRPr>
          </a:p>
        </p:txBody>
      </p:sp>
      <p:sp>
        <p:nvSpPr>
          <p:cNvPr id="37" name="مستطيل 36">
            <a:extLst>
              <a:ext uri="{FF2B5EF4-FFF2-40B4-BE49-F238E27FC236}">
                <a16:creationId xmlns:a16="http://schemas.microsoft.com/office/drawing/2014/main" id="{567556AE-847E-4C50-8C7E-FED06F20993F}"/>
              </a:ext>
            </a:extLst>
          </p:cNvPr>
          <p:cNvSpPr/>
          <p:nvPr/>
        </p:nvSpPr>
        <p:spPr>
          <a:xfrm>
            <a:off x="144153" y="703145"/>
            <a:ext cx="4011845" cy="1477328"/>
          </a:xfrm>
          <a:prstGeom prst="rect">
            <a:avLst/>
          </a:prstGeom>
        </p:spPr>
        <p:txBody>
          <a:bodyPr wrap="square">
            <a:spAutoFit/>
          </a:bodyPr>
          <a:lstStyle/>
          <a:p>
            <a:pPr algn="just"/>
            <a:r>
              <a:rPr lang="ar-SA" dirty="0">
                <a:solidFill>
                  <a:schemeClr val="accent5"/>
                </a:solidFill>
                <a:latin typeface="Calibri" panose="020F0502020204030204" pitchFamily="34" charset="0"/>
                <a:ea typeface="Calibri" panose="020F0502020204030204" pitchFamily="34" charset="0"/>
                <a:cs typeface="Calibri" panose="020F0502020204030204" pitchFamily="34" charset="0"/>
              </a:rPr>
              <a:t>قيم طرق تدريسك بنفسك، شجع جميع الطلاب على المشاركة بلا استثناء، استثمر زمن الحصة الدراسية بشكل أمثل، وانهض بمستوى طلابك، من خلال الاعتماد على تغذية راجعة شاملة وفورية يوفرها لك نظام استجابة إلكتروني اقتصادي ومجاني.</a:t>
            </a:r>
            <a:endParaRPr lang="ar-SA" sz="1600" dirty="0">
              <a:solidFill>
                <a:schemeClr val="accent5"/>
              </a:solidFill>
              <a:latin typeface="Calibri" panose="020F0502020204030204" pitchFamily="34" charset="0"/>
              <a:cs typeface="Calibri" panose="020F0502020204030204" pitchFamily="34" charset="0"/>
            </a:endParaRPr>
          </a:p>
        </p:txBody>
      </p:sp>
      <p:pic>
        <p:nvPicPr>
          <p:cNvPr id="40" name="صورة 39">
            <a:extLst>
              <a:ext uri="{FF2B5EF4-FFF2-40B4-BE49-F238E27FC236}">
                <a16:creationId xmlns:a16="http://schemas.microsoft.com/office/drawing/2014/main" id="{F3461A5A-65AE-4269-93B4-9F71CE40F2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429" y="2222235"/>
            <a:ext cx="3947293" cy="2220353"/>
          </a:xfrm>
          <a:prstGeom prst="rect">
            <a:avLst/>
          </a:prstGeom>
        </p:spPr>
      </p:pic>
      <p:pic>
        <p:nvPicPr>
          <p:cNvPr id="41" name="صورة 40" descr="ØµÙØ±Ø© Ø°Ø§Øª ØµÙØ©">
            <a:extLst>
              <a:ext uri="{FF2B5EF4-FFF2-40B4-BE49-F238E27FC236}">
                <a16:creationId xmlns:a16="http://schemas.microsoft.com/office/drawing/2014/main" id="{4F071CA8-FD42-4A25-8E4F-7B10F4E588B7}"/>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1593422" y="4542368"/>
            <a:ext cx="1089159" cy="1049777"/>
          </a:xfrm>
          <a:prstGeom prst="rect">
            <a:avLst/>
          </a:prstGeom>
          <a:noFill/>
          <a:ln>
            <a:solidFill>
              <a:schemeClr val="tx1"/>
            </a:solidFill>
          </a:ln>
        </p:spPr>
      </p:pic>
      <p:pic>
        <p:nvPicPr>
          <p:cNvPr id="45" name="صورة 44">
            <a:extLst>
              <a:ext uri="{FF2B5EF4-FFF2-40B4-BE49-F238E27FC236}">
                <a16:creationId xmlns:a16="http://schemas.microsoft.com/office/drawing/2014/main" id="{4F6F0E21-C642-444F-BA0A-FFC8E95D8921}"/>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8009" y="4539918"/>
            <a:ext cx="1045468" cy="1045468"/>
          </a:xfrm>
          <a:prstGeom prst="rect">
            <a:avLst/>
          </a:prstGeom>
        </p:spPr>
      </p:pic>
      <p:grpSp>
        <p:nvGrpSpPr>
          <p:cNvPr id="46" name="مجموعة 45">
            <a:extLst>
              <a:ext uri="{FF2B5EF4-FFF2-40B4-BE49-F238E27FC236}">
                <a16:creationId xmlns:a16="http://schemas.microsoft.com/office/drawing/2014/main" id="{7219A2F0-315F-45B9-86D1-C627F5849A5F}"/>
              </a:ext>
            </a:extLst>
          </p:cNvPr>
          <p:cNvGrpSpPr/>
          <p:nvPr/>
        </p:nvGrpSpPr>
        <p:grpSpPr>
          <a:xfrm>
            <a:off x="138009" y="5778625"/>
            <a:ext cx="1184391" cy="998983"/>
            <a:chOff x="2085242" y="4483972"/>
            <a:chExt cx="1184391" cy="998983"/>
          </a:xfrm>
        </p:grpSpPr>
        <p:sp>
          <p:nvSpPr>
            <p:cNvPr id="47" name="مستطيل 46">
              <a:extLst>
                <a:ext uri="{FF2B5EF4-FFF2-40B4-BE49-F238E27FC236}">
                  <a16:creationId xmlns:a16="http://schemas.microsoft.com/office/drawing/2014/main" id="{2BB7E8B7-CC3D-40A3-8C20-03B07B311DD1}"/>
                </a:ext>
              </a:extLst>
            </p:cNvPr>
            <p:cNvSpPr/>
            <p:nvPr/>
          </p:nvSpPr>
          <p:spPr>
            <a:xfrm>
              <a:off x="2322066" y="5144401"/>
              <a:ext cx="947567" cy="338554"/>
            </a:xfrm>
            <a:prstGeom prst="rect">
              <a:avLst/>
            </a:prstGeom>
          </p:spPr>
          <p:txBody>
            <a:bodyPr wrap="none">
              <a:spAutoFit/>
            </a:bodyPr>
            <a:lstStyle/>
            <a:p>
              <a:pPr algn="ctr"/>
              <a:r>
                <a:rPr lang="en-US" sz="1600" dirty="0" err="1">
                  <a:solidFill>
                    <a:srgbClr val="00B0F0"/>
                  </a:solidFill>
                </a:rPr>
                <a:t>Socrative</a:t>
              </a:r>
              <a:endParaRPr lang="ar-SA" dirty="0">
                <a:solidFill>
                  <a:srgbClr val="00B0F0"/>
                </a:solidFill>
              </a:endParaRPr>
            </a:p>
          </p:txBody>
        </p:sp>
        <p:pic>
          <p:nvPicPr>
            <p:cNvPr id="48" name="صورة 47">
              <a:extLst>
                <a:ext uri="{FF2B5EF4-FFF2-40B4-BE49-F238E27FC236}">
                  <a16:creationId xmlns:a16="http://schemas.microsoft.com/office/drawing/2014/main" id="{FE0E0D43-B96E-4C2D-8945-241EAB34A2B5}"/>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2085242" y="4483972"/>
              <a:ext cx="668208" cy="805780"/>
            </a:xfrm>
            <a:prstGeom prst="rect">
              <a:avLst/>
            </a:prstGeom>
          </p:spPr>
        </p:pic>
      </p:grpSp>
      <p:sp>
        <p:nvSpPr>
          <p:cNvPr id="49" name="مربع نص 48">
            <a:extLst>
              <a:ext uri="{FF2B5EF4-FFF2-40B4-BE49-F238E27FC236}">
                <a16:creationId xmlns:a16="http://schemas.microsoft.com/office/drawing/2014/main" id="{822BE12A-5EF2-49F0-979D-B568ED28B89F}"/>
              </a:ext>
            </a:extLst>
          </p:cNvPr>
          <p:cNvSpPr txBox="1"/>
          <p:nvPr/>
        </p:nvSpPr>
        <p:spPr>
          <a:xfrm>
            <a:off x="879832" y="5759548"/>
            <a:ext cx="2559581" cy="923330"/>
          </a:xfrm>
          <a:prstGeom prst="rect">
            <a:avLst/>
          </a:prstGeom>
          <a:noFill/>
        </p:spPr>
        <p:txBody>
          <a:bodyPr wrap="square" rtlCol="1">
            <a:spAutoFit/>
          </a:bodyPr>
          <a:lstStyle/>
          <a:p>
            <a:pPr algn="just"/>
            <a:r>
              <a:rPr lang="ar-SA" dirty="0">
                <a:latin typeface="Calibri" panose="020F0502020204030204" pitchFamily="34" charset="0"/>
                <a:cs typeface="Calibri" panose="020F0502020204030204" pitchFamily="34" charset="0"/>
              </a:rPr>
              <a:t>لفصل إلكتروني يتوفر فيه أجهزة للطلاب وشبكة إنترنت استمتع مع طلابك بتجربة التطبيقين: </a:t>
            </a:r>
          </a:p>
        </p:txBody>
      </p:sp>
      <p:pic>
        <p:nvPicPr>
          <p:cNvPr id="1026" name="Picture 2" descr="ÙØªÙØ¬Ø© Ø¨Ø­Ø« Ø§ÙØµÙØ± Ø¹Ù âªstudent pngâ¬â">
            <a:extLst>
              <a:ext uri="{FF2B5EF4-FFF2-40B4-BE49-F238E27FC236}">
                <a16:creationId xmlns:a16="http://schemas.microsoft.com/office/drawing/2014/main" id="{830A3644-4123-4034-985A-6FDFD20A8F4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flipH="1">
            <a:off x="215844" y="72564"/>
            <a:ext cx="827455" cy="7178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ÙØªÙØ¬Ø© Ø¨Ø­Ø« Ø§ÙØµÙØ± Ø¹Ù âªteacher pngâ¬â">
            <a:extLst>
              <a:ext uri="{FF2B5EF4-FFF2-40B4-BE49-F238E27FC236}">
                <a16:creationId xmlns:a16="http://schemas.microsoft.com/office/drawing/2014/main" id="{E6EF214C-50C7-4C53-9362-43A850A39F8E}"/>
              </a:ext>
            </a:extLst>
          </p:cNvPr>
          <p:cNvPicPr>
            <a:picLocks noChangeAspect="1" noChangeArrowheads="1"/>
          </p:cNvPicPr>
          <p:nvPr/>
        </p:nvPicPr>
        <p:blipFill>
          <a:blip r:embed="rId14">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9036031" y="1344495"/>
            <a:ext cx="1059688" cy="847750"/>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موصل: على شكل مرفق 55">
            <a:extLst>
              <a:ext uri="{FF2B5EF4-FFF2-40B4-BE49-F238E27FC236}">
                <a16:creationId xmlns:a16="http://schemas.microsoft.com/office/drawing/2014/main" id="{7BE148E7-96A9-439D-8CB5-D973C3C4CACC}"/>
              </a:ext>
            </a:extLst>
          </p:cNvPr>
          <p:cNvCxnSpPr>
            <a:cxnSpLocks/>
          </p:cNvCxnSpPr>
          <p:nvPr/>
        </p:nvCxnSpPr>
        <p:spPr>
          <a:xfrm rot="16200000" flipH="1">
            <a:off x="1043927" y="2479609"/>
            <a:ext cx="5270427" cy="1094790"/>
          </a:xfrm>
          <a:prstGeom prst="bentConnector3">
            <a:avLst>
              <a:gd name="adj1" fmla="val 138"/>
            </a:avLst>
          </a:prstGeom>
        </p:spPr>
        <p:style>
          <a:lnRef idx="2">
            <a:schemeClr val="accent6"/>
          </a:lnRef>
          <a:fillRef idx="0">
            <a:schemeClr val="accent6"/>
          </a:fillRef>
          <a:effectRef idx="1">
            <a:schemeClr val="accent6"/>
          </a:effectRef>
          <a:fontRef idx="minor">
            <a:schemeClr val="tx1"/>
          </a:fontRef>
        </p:style>
      </p:cxnSp>
      <p:sp>
        <p:nvSpPr>
          <p:cNvPr id="2" name="مستطيل 1">
            <a:extLst>
              <a:ext uri="{FF2B5EF4-FFF2-40B4-BE49-F238E27FC236}">
                <a16:creationId xmlns:a16="http://schemas.microsoft.com/office/drawing/2014/main" id="{9BDB9DCB-BF73-410C-A71E-DEF193F990D9}"/>
              </a:ext>
            </a:extLst>
          </p:cNvPr>
          <p:cNvSpPr/>
          <p:nvPr/>
        </p:nvSpPr>
        <p:spPr>
          <a:xfrm>
            <a:off x="12100339" y="0"/>
            <a:ext cx="91661" cy="6868218"/>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3" name="مستطيل 2">
            <a:extLst>
              <a:ext uri="{FF2B5EF4-FFF2-40B4-BE49-F238E27FC236}">
                <a16:creationId xmlns:a16="http://schemas.microsoft.com/office/drawing/2014/main" id="{89FBAC55-FCB0-4DB1-96A7-D1BEFD63CF5F}"/>
              </a:ext>
            </a:extLst>
          </p:cNvPr>
          <p:cNvSpPr/>
          <p:nvPr/>
        </p:nvSpPr>
        <p:spPr>
          <a:xfrm>
            <a:off x="88581" y="5711962"/>
            <a:ext cx="4137459" cy="1043978"/>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ar-SA"/>
          </a:p>
        </p:txBody>
      </p:sp>
    </p:spTree>
    <p:extLst>
      <p:ext uri="{BB962C8B-B14F-4D97-AF65-F5344CB8AC3E}">
        <p14:creationId xmlns:p14="http://schemas.microsoft.com/office/powerpoint/2010/main" val="3458871548"/>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332</Words>
  <Application>Microsoft Office PowerPoint</Application>
  <PresentationFormat>شاشة عريضة</PresentationFormat>
  <Paragraphs>26</Paragraphs>
  <Slides>1</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vt:i4>
      </vt:variant>
    </vt:vector>
  </HeadingPairs>
  <TitlesOfParts>
    <vt:vector size="7" baseType="lpstr">
      <vt:lpstr>madeena road2</vt:lpstr>
      <vt:lpstr>Times New Roman</vt:lpstr>
      <vt:lpstr>Calibri Light</vt:lpstr>
      <vt:lpstr>Calibri</vt:lpstr>
      <vt:lpstr>Arial</vt:lpstr>
      <vt:lpstr>نسق Office</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Adel</dc:creator>
  <cp:lastModifiedBy>Adel Saad S. Almeelby</cp:lastModifiedBy>
  <cp:revision>36</cp:revision>
  <dcterms:created xsi:type="dcterms:W3CDTF">2019-05-13T01:35:18Z</dcterms:created>
  <dcterms:modified xsi:type="dcterms:W3CDTF">2023-08-11T07:34:56Z</dcterms:modified>
</cp:coreProperties>
</file>