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</p:embeddedFont>
    <p:embeddedFont>
      <p:font typeface="Calibri Light" panose="020F0302020204030204" pitchFamily="34" charset="0"/>
      <p:regular r:id="rId6"/>
    </p:embeddedFont>
    <p:embeddedFont>
      <p:font typeface="Open Sans Condensed Light" pitchFamily="2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B1AC"/>
    <a:srgbClr val="EFC66E"/>
    <a:srgbClr val="4C677A"/>
    <a:srgbClr val="E252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74" autoAdjust="0"/>
  </p:normalViewPr>
  <p:slideViewPr>
    <p:cSldViewPr snapToGrid="0">
      <p:cViewPr varScale="1">
        <p:scale>
          <a:sx n="86" d="100"/>
          <a:sy n="86" d="100"/>
        </p:scale>
        <p:origin x="62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6FF9CB-28F5-41C7-91EC-A2988A18CCC8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03D41-FE0B-4C2B-AC27-EE4494B142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2988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282AA-A5C3-4FA3-BC07-93670982BD53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3FB4-1A67-4DCC-BCD1-618E5529FC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2899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282AA-A5C3-4FA3-BC07-93670982BD53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3FB4-1A67-4DCC-BCD1-618E5529FC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9873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282AA-A5C3-4FA3-BC07-93670982BD53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3FB4-1A67-4DCC-BCD1-618E5529FC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8928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282AA-A5C3-4FA3-BC07-93670982BD53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3FB4-1A67-4DCC-BCD1-618E5529FC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3035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282AA-A5C3-4FA3-BC07-93670982BD53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3FB4-1A67-4DCC-BCD1-618E5529FC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236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282AA-A5C3-4FA3-BC07-93670982BD53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3FB4-1A67-4DCC-BCD1-618E5529FC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9425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282AA-A5C3-4FA3-BC07-93670982BD53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3FB4-1A67-4DCC-BCD1-618E5529FC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5741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282AA-A5C3-4FA3-BC07-93670982BD53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3FB4-1A67-4DCC-BCD1-618E5529FC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0739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282AA-A5C3-4FA3-BC07-93670982BD53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3FB4-1A67-4DCC-BCD1-618E5529FC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9742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282AA-A5C3-4FA3-BC07-93670982BD53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3FB4-1A67-4DCC-BCD1-618E5529FC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3470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282AA-A5C3-4FA3-BC07-93670982BD53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3FB4-1A67-4DCC-BCD1-618E5529FC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6232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282AA-A5C3-4FA3-BC07-93670982BD53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43FB4-1A67-4DCC-BCD1-618E5529FC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171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1.png"/><Relationship Id="rId18" Type="http://schemas.openxmlformats.org/officeDocument/2006/relationships/image" Target="../media/image15.jpeg"/><Relationship Id="rId3" Type="http://schemas.openxmlformats.org/officeDocument/2006/relationships/image" Target="../media/image2.png"/><Relationship Id="rId21" Type="http://schemas.microsoft.com/office/2007/relationships/hdphoto" Target="../media/hdphoto2.wdp"/><Relationship Id="rId7" Type="http://schemas.openxmlformats.org/officeDocument/2006/relationships/image" Target="../media/image6.jpeg"/><Relationship Id="rId12" Type="http://schemas.openxmlformats.org/officeDocument/2006/relationships/image" Target="../media/image10.png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5" Type="http://schemas.openxmlformats.org/officeDocument/2006/relationships/image" Target="../media/image4.png"/><Relationship Id="rId15" Type="http://schemas.openxmlformats.org/officeDocument/2006/relationships/hyperlink" Target="https://any-cast.com/" TargetMode="External"/><Relationship Id="rId23" Type="http://schemas.openxmlformats.org/officeDocument/2006/relationships/image" Target="../media/image19.svg"/><Relationship Id="rId10" Type="http://schemas.openxmlformats.org/officeDocument/2006/relationships/image" Target="../media/image9.png"/><Relationship Id="rId19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2.png"/><Relationship Id="rId2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6">
            <a:extLst>
              <a:ext uri="{FF2B5EF4-FFF2-40B4-BE49-F238E27FC236}">
                <a16:creationId xmlns:a16="http://schemas.microsoft.com/office/drawing/2014/main" id="{B2C4E7E7-AFE9-410A-88F5-399A19BD5092}"/>
              </a:ext>
            </a:extLst>
          </p:cNvPr>
          <p:cNvSpPr txBox="1"/>
          <p:nvPr/>
        </p:nvSpPr>
        <p:spPr>
          <a:xfrm>
            <a:off x="4525011" y="2608114"/>
            <a:ext cx="3029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mohammad bold art 1" pitchFamily="2" charset="-78"/>
              </a:rPr>
              <a:t>تقنيات العرض </a:t>
            </a:r>
          </a:p>
          <a:p>
            <a:pPr algn="ctr" rtl="1"/>
            <a:r>
              <a:rPr lang="ar-SA" sz="24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mohammad bold art 1" pitchFamily="2" charset="-78"/>
              </a:rPr>
              <a:t>اللاسلكية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0818D28-B01A-4B85-AE34-E9D1357DCAC9}"/>
              </a:ext>
            </a:extLst>
          </p:cNvPr>
          <p:cNvSpPr txBox="1"/>
          <p:nvPr/>
        </p:nvSpPr>
        <p:spPr>
          <a:xfrm>
            <a:off x="5202201" y="3428788"/>
            <a:ext cx="1759520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dirty="0"/>
              <a:t>Wireless Display </a:t>
            </a:r>
          </a:p>
          <a:p>
            <a:pPr algn="ctr"/>
            <a:r>
              <a:rPr lang="en-US" dirty="0"/>
              <a:t>Technologies</a:t>
            </a:r>
            <a:endParaRPr lang="ar-SA" dirty="0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2349F9BC-FD1F-4B27-AB96-1E329C466E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713"/>
          <a:stretch/>
        </p:blipFill>
        <p:spPr>
          <a:xfrm>
            <a:off x="4717739" y="162677"/>
            <a:ext cx="2672435" cy="1410897"/>
          </a:xfrm>
          <a:prstGeom prst="rect">
            <a:avLst/>
          </a:prstGeom>
        </p:spPr>
      </p:pic>
      <p:cxnSp>
        <p:nvCxnSpPr>
          <p:cNvPr id="6" name="موصل: على شكل مرفق 5">
            <a:extLst>
              <a:ext uri="{FF2B5EF4-FFF2-40B4-BE49-F238E27FC236}">
                <a16:creationId xmlns:a16="http://schemas.microsoft.com/office/drawing/2014/main" id="{0AB766E5-D8A4-4CCD-8D7D-DBCBC3F94625}"/>
              </a:ext>
            </a:extLst>
          </p:cNvPr>
          <p:cNvCxnSpPr>
            <a:cxnSpLocks/>
          </p:cNvCxnSpPr>
          <p:nvPr/>
        </p:nvCxnSpPr>
        <p:spPr>
          <a:xfrm rot="5400000">
            <a:off x="4000922" y="3175863"/>
            <a:ext cx="6695323" cy="668951"/>
          </a:xfrm>
          <a:prstGeom prst="bentConnector3">
            <a:avLst>
              <a:gd name="adj1" fmla="val 2064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صورة 10">
            <a:extLst>
              <a:ext uri="{FF2B5EF4-FFF2-40B4-BE49-F238E27FC236}">
                <a16:creationId xmlns:a16="http://schemas.microsoft.com/office/drawing/2014/main" id="{2CC026CB-500B-4568-8B1C-27C251F7D3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482" t="9960" r="6229" b="5188"/>
          <a:stretch/>
        </p:blipFill>
        <p:spPr>
          <a:xfrm>
            <a:off x="6134295" y="5014793"/>
            <a:ext cx="667824" cy="664397"/>
          </a:xfrm>
          <a:prstGeom prst="rect">
            <a:avLst/>
          </a:prstGeom>
        </p:spPr>
      </p:pic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2E73B56E-DC86-410B-98E6-605F393C25A5}"/>
              </a:ext>
            </a:extLst>
          </p:cNvPr>
          <p:cNvGrpSpPr/>
          <p:nvPr/>
        </p:nvGrpSpPr>
        <p:grpSpPr>
          <a:xfrm>
            <a:off x="5496146" y="5758825"/>
            <a:ext cx="1024481" cy="759224"/>
            <a:chOff x="5450038" y="5209589"/>
            <a:chExt cx="1327092" cy="983483"/>
          </a:xfrm>
        </p:grpSpPr>
        <p:pic>
          <p:nvPicPr>
            <p:cNvPr id="12" name="صورة 11">
              <a:extLst>
                <a:ext uri="{FF2B5EF4-FFF2-40B4-BE49-F238E27FC236}">
                  <a16:creationId xmlns:a16="http://schemas.microsoft.com/office/drawing/2014/main" id="{A9DD71BE-F506-44E8-BEE9-EDA5F92B9E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73258"/>
            <a:stretch/>
          </p:blipFill>
          <p:spPr>
            <a:xfrm>
              <a:off x="5779185" y="5209589"/>
              <a:ext cx="633630" cy="628632"/>
            </a:xfrm>
            <a:prstGeom prst="rect">
              <a:avLst/>
            </a:prstGeom>
          </p:spPr>
        </p:pic>
        <p:pic>
          <p:nvPicPr>
            <p:cNvPr id="13" name="صورة 12">
              <a:extLst>
                <a:ext uri="{FF2B5EF4-FFF2-40B4-BE49-F238E27FC236}">
                  <a16:creationId xmlns:a16="http://schemas.microsoft.com/office/drawing/2014/main" id="{BDAADCA6-7046-4ABE-B177-3D071C4E05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4424" t="21893" b="12641"/>
            <a:stretch/>
          </p:blipFill>
          <p:spPr>
            <a:xfrm>
              <a:off x="5450038" y="5888090"/>
              <a:ext cx="1327092" cy="304982"/>
            </a:xfrm>
            <a:prstGeom prst="rect">
              <a:avLst/>
            </a:prstGeom>
          </p:spPr>
        </p:pic>
      </p:grpSp>
      <p:pic>
        <p:nvPicPr>
          <p:cNvPr id="14" name="صورة 13">
            <a:extLst>
              <a:ext uri="{FF2B5EF4-FFF2-40B4-BE49-F238E27FC236}">
                <a16:creationId xmlns:a16="http://schemas.microsoft.com/office/drawing/2014/main" id="{297FEFA5-036C-40B8-807B-73888502EDE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40988" y="5001758"/>
            <a:ext cx="658808" cy="658808"/>
          </a:xfrm>
          <a:prstGeom prst="rect">
            <a:avLst/>
          </a:prstGeom>
        </p:spPr>
      </p:pic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F15B997C-7140-4C4C-A70C-90052F97C50F}"/>
              </a:ext>
            </a:extLst>
          </p:cNvPr>
          <p:cNvGrpSpPr/>
          <p:nvPr/>
        </p:nvGrpSpPr>
        <p:grpSpPr>
          <a:xfrm>
            <a:off x="5061313" y="4138882"/>
            <a:ext cx="1791908" cy="725251"/>
            <a:chOff x="5071519" y="3114139"/>
            <a:chExt cx="1791908" cy="725251"/>
          </a:xfrm>
        </p:grpSpPr>
        <p:pic>
          <p:nvPicPr>
            <p:cNvPr id="16" name="Picture 8" descr="ÙØªÙØ¬Ø© Ø¨Ø­Ø« Ø§ÙØµÙØ± Ø¹Ù âªwidi logoâ¬â">
              <a:extLst>
                <a:ext uri="{FF2B5EF4-FFF2-40B4-BE49-F238E27FC236}">
                  <a16:creationId xmlns:a16="http://schemas.microsoft.com/office/drawing/2014/main" id="{654E8646-EB72-4748-AACE-8E8609D171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4728" y="3262788"/>
              <a:ext cx="898699" cy="4279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ÙØªÙØ¬Ø© Ø¨Ø­Ø« Ø§ÙØµÙØ± Ø¹Ù miracast ÙØ®ÙØ®">
              <a:extLst>
                <a:ext uri="{FF2B5EF4-FFF2-40B4-BE49-F238E27FC236}">
                  <a16:creationId xmlns:a16="http://schemas.microsoft.com/office/drawing/2014/main" id="{6D5273C6-0381-46C4-85F3-F0EAD89995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1519" y="3114139"/>
              <a:ext cx="1024481" cy="725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صورة 20">
            <a:extLst>
              <a:ext uri="{FF2B5EF4-FFF2-40B4-BE49-F238E27FC236}">
                <a16:creationId xmlns:a16="http://schemas.microsoft.com/office/drawing/2014/main" id="{E50007B1-3009-4272-9EE4-0A708F7FE3AF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137" y="1670220"/>
            <a:ext cx="877780" cy="877780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AA3C38C8-372E-4EE8-A1BD-58731B5877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917" y="1736813"/>
            <a:ext cx="892342" cy="738096"/>
          </a:xfrm>
          <a:prstGeom prst="rect">
            <a:avLst/>
          </a:prstGeom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0B957C9C-95DD-405C-B75A-91F1D685006B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201" y="146352"/>
            <a:ext cx="523350" cy="430926"/>
          </a:xfrm>
          <a:prstGeom prst="rect">
            <a:avLst/>
          </a:prstGeom>
        </p:spPr>
      </p:pic>
      <p:sp>
        <p:nvSpPr>
          <p:cNvPr id="33" name="مربع نص 32">
            <a:extLst>
              <a:ext uri="{FF2B5EF4-FFF2-40B4-BE49-F238E27FC236}">
                <a16:creationId xmlns:a16="http://schemas.microsoft.com/office/drawing/2014/main" id="{138D0726-73A8-40A7-9C26-9E605D17E53F}"/>
              </a:ext>
            </a:extLst>
          </p:cNvPr>
          <p:cNvSpPr txBox="1"/>
          <p:nvPr/>
        </p:nvSpPr>
        <p:spPr>
          <a:xfrm>
            <a:off x="8234359" y="245023"/>
            <a:ext cx="17868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600" dirty="0"/>
              <a:t>Microsoft Wireless Display Adapter</a:t>
            </a:r>
            <a:endParaRPr lang="ar-SA" sz="1600" dirty="0"/>
          </a:p>
        </p:txBody>
      </p:sp>
      <p:sp>
        <p:nvSpPr>
          <p:cNvPr id="35" name="مستطيل 34">
            <a:extLst>
              <a:ext uri="{FF2B5EF4-FFF2-40B4-BE49-F238E27FC236}">
                <a16:creationId xmlns:a16="http://schemas.microsoft.com/office/drawing/2014/main" id="{55324F13-FD56-408C-846A-0B77B7E6466A}"/>
              </a:ext>
            </a:extLst>
          </p:cNvPr>
          <p:cNvSpPr/>
          <p:nvPr/>
        </p:nvSpPr>
        <p:spPr>
          <a:xfrm>
            <a:off x="9685093" y="2716210"/>
            <a:ext cx="10230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 Apple TV </a:t>
            </a:r>
            <a:endParaRPr lang="ar-SA" sz="1600" dirty="0"/>
          </a:p>
        </p:txBody>
      </p:sp>
      <p:grpSp>
        <p:nvGrpSpPr>
          <p:cNvPr id="39" name="مجموعة 38">
            <a:extLst>
              <a:ext uri="{FF2B5EF4-FFF2-40B4-BE49-F238E27FC236}">
                <a16:creationId xmlns:a16="http://schemas.microsoft.com/office/drawing/2014/main" id="{D1DA45ED-8E8F-48CB-91C5-73572E6E807E}"/>
              </a:ext>
            </a:extLst>
          </p:cNvPr>
          <p:cNvGrpSpPr/>
          <p:nvPr/>
        </p:nvGrpSpPr>
        <p:grpSpPr>
          <a:xfrm>
            <a:off x="10050744" y="178779"/>
            <a:ext cx="1937287" cy="1446143"/>
            <a:chOff x="3193335" y="2850"/>
            <a:chExt cx="1937287" cy="1446143"/>
          </a:xfrm>
        </p:grpSpPr>
        <p:sp>
          <p:nvSpPr>
            <p:cNvPr id="43" name="مستطيل: زوايا علوية مستديرة 42">
              <a:extLst>
                <a:ext uri="{FF2B5EF4-FFF2-40B4-BE49-F238E27FC236}">
                  <a16:creationId xmlns:a16="http://schemas.microsoft.com/office/drawing/2014/main" id="{FEE4D435-00B9-44BE-8A83-113A39816C5C}"/>
                </a:ext>
              </a:extLst>
            </p:cNvPr>
            <p:cNvSpPr/>
            <p:nvPr/>
          </p:nvSpPr>
          <p:spPr>
            <a:xfrm>
              <a:off x="3193335" y="2850"/>
              <a:ext cx="1937287" cy="1446143"/>
            </a:xfrm>
            <a:prstGeom prst="round2SameRect">
              <a:avLst>
                <a:gd name="adj1" fmla="val 8000"/>
                <a:gd name="adj2" fmla="val 0"/>
              </a:avLst>
            </a:prstGeom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4" name="مستطيل: زوايا علوية مستديرة 4">
              <a:extLst>
                <a:ext uri="{FF2B5EF4-FFF2-40B4-BE49-F238E27FC236}">
                  <a16:creationId xmlns:a16="http://schemas.microsoft.com/office/drawing/2014/main" id="{8F5CDAF9-2AE2-47C2-A159-181F78C2B0B6}"/>
                </a:ext>
              </a:extLst>
            </p:cNvPr>
            <p:cNvSpPr txBox="1"/>
            <p:nvPr/>
          </p:nvSpPr>
          <p:spPr>
            <a:xfrm>
              <a:off x="3227220" y="36735"/>
              <a:ext cx="1869517" cy="14122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050" tIns="57150" rIns="19050" bIns="19050" numCol="1" spcCol="1270" anchor="t" anchorCtr="0">
              <a:noAutofit/>
            </a:bodyPr>
            <a:lstStyle/>
            <a:p>
              <a:pPr marL="114300" lvl="1" indent="-114300" algn="r" defTabSz="66675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ar-SA" sz="15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ربط مباشر لا تحتاج لبرامج مساندة.</a:t>
              </a:r>
            </a:p>
            <a:p>
              <a:pPr marL="114300" lvl="1" indent="-114300" algn="l" defTabSz="66675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5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Windows 8.1+ , Android 4.2+</a:t>
              </a:r>
              <a:endParaRPr lang="ar-SA" sz="1500" kern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0" name="مجموعة 39">
            <a:extLst>
              <a:ext uri="{FF2B5EF4-FFF2-40B4-BE49-F238E27FC236}">
                <a16:creationId xmlns:a16="http://schemas.microsoft.com/office/drawing/2014/main" id="{FD8DB520-7539-4666-B398-357252CF2A06}"/>
              </a:ext>
            </a:extLst>
          </p:cNvPr>
          <p:cNvGrpSpPr/>
          <p:nvPr/>
        </p:nvGrpSpPr>
        <p:grpSpPr>
          <a:xfrm>
            <a:off x="10050744" y="1624923"/>
            <a:ext cx="1937287" cy="621841"/>
            <a:chOff x="3193335" y="1448994"/>
            <a:chExt cx="1937287" cy="621841"/>
          </a:xfrm>
        </p:grpSpPr>
        <p:sp>
          <p:nvSpPr>
            <p:cNvPr id="41" name="مستطيل 40">
              <a:extLst>
                <a:ext uri="{FF2B5EF4-FFF2-40B4-BE49-F238E27FC236}">
                  <a16:creationId xmlns:a16="http://schemas.microsoft.com/office/drawing/2014/main" id="{D1B32362-C008-448B-BA05-0CFB6380B6DD}"/>
                </a:ext>
              </a:extLst>
            </p:cNvPr>
            <p:cNvSpPr/>
            <p:nvPr/>
          </p:nvSpPr>
          <p:spPr>
            <a:xfrm>
              <a:off x="3193335" y="1448994"/>
              <a:ext cx="1937287" cy="621841"/>
            </a:xfrm>
            <a:prstGeom prst="rect">
              <a:avLst/>
            </a:prstGeom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1062ED6B-9680-4290-B8F4-3550765737F6}"/>
                </a:ext>
              </a:extLst>
            </p:cNvPr>
            <p:cNvSpPr txBox="1"/>
            <p:nvPr/>
          </p:nvSpPr>
          <p:spPr>
            <a:xfrm>
              <a:off x="3193335" y="1448994"/>
              <a:ext cx="1937287" cy="6218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83820" tIns="0" rIns="27940" bIns="0" numCol="1" spcCol="1270" anchor="ctr" anchorCtr="0">
              <a:noAutofit/>
            </a:bodyPr>
            <a:lstStyle/>
            <a:p>
              <a:pPr marL="0" lvl="0" indent="0" algn="ctr" defTabSz="9779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Miracast, </a:t>
              </a:r>
              <a:r>
                <a:rPr lang="en-US" sz="2200" kern="12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WiDi</a:t>
              </a:r>
              <a:endParaRPr lang="ar-SA" sz="2200" kern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2" name="صورة 31">
            <a:extLst>
              <a:ext uri="{FF2B5EF4-FFF2-40B4-BE49-F238E27FC236}">
                <a16:creationId xmlns:a16="http://schemas.microsoft.com/office/drawing/2014/main" id="{774388EE-3498-4B7F-9E0A-219D9B9B45C9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963160" y="742690"/>
            <a:ext cx="1475754" cy="847192"/>
          </a:xfrm>
          <a:prstGeom prst="rect">
            <a:avLst/>
          </a:prstGeom>
        </p:spPr>
      </p:pic>
      <p:grpSp>
        <p:nvGrpSpPr>
          <p:cNvPr id="45" name="مجموعة 44">
            <a:extLst>
              <a:ext uri="{FF2B5EF4-FFF2-40B4-BE49-F238E27FC236}">
                <a16:creationId xmlns:a16="http://schemas.microsoft.com/office/drawing/2014/main" id="{77DEB1A5-D919-40C3-BB85-1BCA62D73940}"/>
              </a:ext>
            </a:extLst>
          </p:cNvPr>
          <p:cNvGrpSpPr/>
          <p:nvPr/>
        </p:nvGrpSpPr>
        <p:grpSpPr>
          <a:xfrm>
            <a:off x="7269272" y="1624922"/>
            <a:ext cx="1937287" cy="1446143"/>
            <a:chOff x="928213" y="2850"/>
            <a:chExt cx="1937287" cy="1446143"/>
          </a:xfrm>
        </p:grpSpPr>
        <p:sp>
          <p:nvSpPr>
            <p:cNvPr id="49" name="مستطيل: زوايا علوية مستديرة 48">
              <a:extLst>
                <a:ext uri="{FF2B5EF4-FFF2-40B4-BE49-F238E27FC236}">
                  <a16:creationId xmlns:a16="http://schemas.microsoft.com/office/drawing/2014/main" id="{08F50550-27A7-4489-A91D-5D7DCFD49615}"/>
                </a:ext>
              </a:extLst>
            </p:cNvPr>
            <p:cNvSpPr/>
            <p:nvPr/>
          </p:nvSpPr>
          <p:spPr>
            <a:xfrm>
              <a:off x="928213" y="2850"/>
              <a:ext cx="1937287" cy="1446143"/>
            </a:xfrm>
            <a:prstGeom prst="round2SameRect">
              <a:avLst>
                <a:gd name="adj1" fmla="val 8000"/>
                <a:gd name="adj2" fmla="val 0"/>
              </a:avLst>
            </a:prstGeom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0" name="مستطيل: زوايا علوية مستديرة 4">
              <a:extLst>
                <a:ext uri="{FF2B5EF4-FFF2-40B4-BE49-F238E27FC236}">
                  <a16:creationId xmlns:a16="http://schemas.microsoft.com/office/drawing/2014/main" id="{B7B3D1F6-620F-4F7B-AF09-83ADEEA3F13D}"/>
                </a:ext>
              </a:extLst>
            </p:cNvPr>
            <p:cNvSpPr txBox="1"/>
            <p:nvPr/>
          </p:nvSpPr>
          <p:spPr>
            <a:xfrm>
              <a:off x="962098" y="36735"/>
              <a:ext cx="1869517" cy="14122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050" tIns="57150" rIns="19050" bIns="19050" numCol="1" spcCol="1270" anchor="t" anchorCtr="0">
              <a:noAutofit/>
            </a:bodyPr>
            <a:lstStyle/>
            <a:p>
              <a:pPr marL="114300" lvl="1" indent="-114300" algn="r" defTabSz="66675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ar-SA" sz="15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ربط غير مباشر لا تحتاج لبرامج مساندة.</a:t>
              </a:r>
            </a:p>
            <a:p>
              <a:pPr marL="114300" lvl="1" indent="-114300" algn="l" defTabSz="66675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5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Apple (</a:t>
              </a:r>
              <a:r>
                <a:rPr lang="en-US" sz="1500" kern="12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iOS,Mac</a:t>
              </a:r>
              <a:r>
                <a:rPr lang="en-US" sz="15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lang="ar-SA" sz="1500" kern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14300" lvl="1" indent="-114300" algn="r" defTabSz="66675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ar-SA" sz="1500" kern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مجموعة 45">
            <a:extLst>
              <a:ext uri="{FF2B5EF4-FFF2-40B4-BE49-F238E27FC236}">
                <a16:creationId xmlns:a16="http://schemas.microsoft.com/office/drawing/2014/main" id="{D29F48CC-47C2-4DC1-B595-0DBA0CE4616D}"/>
              </a:ext>
            </a:extLst>
          </p:cNvPr>
          <p:cNvGrpSpPr/>
          <p:nvPr/>
        </p:nvGrpSpPr>
        <p:grpSpPr>
          <a:xfrm>
            <a:off x="7269271" y="3071066"/>
            <a:ext cx="1937288" cy="621841"/>
            <a:chOff x="928212" y="1448994"/>
            <a:chExt cx="1937288" cy="621841"/>
          </a:xfrm>
        </p:grpSpPr>
        <p:sp>
          <p:nvSpPr>
            <p:cNvPr id="47" name="مستطيل 46">
              <a:extLst>
                <a:ext uri="{FF2B5EF4-FFF2-40B4-BE49-F238E27FC236}">
                  <a16:creationId xmlns:a16="http://schemas.microsoft.com/office/drawing/2014/main" id="{1AEF08C9-B3F8-4EDB-8E3C-AD1A8B4F5E3F}"/>
                </a:ext>
              </a:extLst>
            </p:cNvPr>
            <p:cNvSpPr/>
            <p:nvPr/>
          </p:nvSpPr>
          <p:spPr>
            <a:xfrm>
              <a:off x="928213" y="1448994"/>
              <a:ext cx="1937287" cy="621841"/>
            </a:xfrm>
            <a:prstGeom prst="rect">
              <a:avLst/>
            </a:prstGeom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AB850922-BF4D-473D-8F61-9F96C2BBB621}"/>
                </a:ext>
              </a:extLst>
            </p:cNvPr>
            <p:cNvSpPr txBox="1"/>
            <p:nvPr/>
          </p:nvSpPr>
          <p:spPr>
            <a:xfrm>
              <a:off x="928212" y="1448994"/>
              <a:ext cx="1937287" cy="6218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83820" tIns="0" rIns="27940" bIns="0" numCol="1" spcCol="1270" anchor="ctr" anchorCtr="0">
              <a:noAutofit/>
            </a:bodyPr>
            <a:lstStyle/>
            <a:p>
              <a:pPr marL="0" lvl="0" indent="0" algn="ctr" defTabSz="9779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kern="12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AirPlay</a:t>
              </a:r>
              <a:endParaRPr lang="ar-SA" sz="2200" kern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4" name="صورة 33">
            <a:extLst>
              <a:ext uri="{FF2B5EF4-FFF2-40B4-BE49-F238E27FC236}">
                <a16:creationId xmlns:a16="http://schemas.microsoft.com/office/drawing/2014/main" id="{D17B5184-EAEC-4A09-BE1D-990E451C1765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20712" y="1795343"/>
            <a:ext cx="1527882" cy="1527882"/>
          </a:xfrm>
          <a:prstGeom prst="rect">
            <a:avLst/>
          </a:prstGeom>
        </p:spPr>
      </p:pic>
      <p:grpSp>
        <p:nvGrpSpPr>
          <p:cNvPr id="51" name="مجموعة 50">
            <a:extLst>
              <a:ext uri="{FF2B5EF4-FFF2-40B4-BE49-F238E27FC236}">
                <a16:creationId xmlns:a16="http://schemas.microsoft.com/office/drawing/2014/main" id="{7D4F2B25-7EB7-4E3F-81F2-387A0F8D3423}"/>
              </a:ext>
            </a:extLst>
          </p:cNvPr>
          <p:cNvGrpSpPr/>
          <p:nvPr/>
        </p:nvGrpSpPr>
        <p:grpSpPr>
          <a:xfrm>
            <a:off x="10050744" y="3251490"/>
            <a:ext cx="1937287" cy="1446143"/>
            <a:chOff x="3193335" y="2561643"/>
            <a:chExt cx="1937287" cy="1446143"/>
          </a:xfrm>
        </p:grpSpPr>
        <p:sp>
          <p:nvSpPr>
            <p:cNvPr id="55" name="مستطيل: زوايا علوية مستديرة 54">
              <a:extLst>
                <a:ext uri="{FF2B5EF4-FFF2-40B4-BE49-F238E27FC236}">
                  <a16:creationId xmlns:a16="http://schemas.microsoft.com/office/drawing/2014/main" id="{E1E095AC-6A7A-456C-A6E1-4A5BC31B8769}"/>
                </a:ext>
              </a:extLst>
            </p:cNvPr>
            <p:cNvSpPr/>
            <p:nvPr/>
          </p:nvSpPr>
          <p:spPr>
            <a:xfrm>
              <a:off x="3193335" y="2561643"/>
              <a:ext cx="1937287" cy="1446143"/>
            </a:xfrm>
            <a:prstGeom prst="round2SameRect">
              <a:avLst>
                <a:gd name="adj1" fmla="val 8000"/>
                <a:gd name="adj2" fmla="val 0"/>
              </a:avLst>
            </a:prstGeom>
          </p:spPr>
          <p:style>
            <a:lnRef idx="1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6" name="مستطيل: زوايا علوية مستديرة 4">
              <a:extLst>
                <a:ext uri="{FF2B5EF4-FFF2-40B4-BE49-F238E27FC236}">
                  <a16:creationId xmlns:a16="http://schemas.microsoft.com/office/drawing/2014/main" id="{5F99A9BA-95EB-4FDB-8B6B-E52D563A6815}"/>
                </a:ext>
              </a:extLst>
            </p:cNvPr>
            <p:cNvSpPr txBox="1"/>
            <p:nvPr/>
          </p:nvSpPr>
          <p:spPr>
            <a:xfrm>
              <a:off x="3227220" y="2595528"/>
              <a:ext cx="1869517" cy="14122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050" tIns="57150" rIns="19050" bIns="19050" numCol="1" spcCol="1270" anchor="t" anchorCtr="0">
              <a:noAutofit/>
            </a:bodyPr>
            <a:lstStyle/>
            <a:p>
              <a:pPr marL="114300" lvl="1" indent="-114300" algn="r" defTabSz="66675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ar-SA" sz="15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ربط غير مباشر، تحتاج لبرامج مساندة.</a:t>
              </a:r>
            </a:p>
            <a:p>
              <a:pPr marL="114300" lvl="1" indent="-114300" algn="r" defTabSz="66675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ar-SA" sz="15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جميع الأنظمة.</a:t>
              </a:r>
            </a:p>
          </p:txBody>
        </p:sp>
      </p:grpSp>
      <p:grpSp>
        <p:nvGrpSpPr>
          <p:cNvPr id="52" name="مجموعة 51">
            <a:extLst>
              <a:ext uri="{FF2B5EF4-FFF2-40B4-BE49-F238E27FC236}">
                <a16:creationId xmlns:a16="http://schemas.microsoft.com/office/drawing/2014/main" id="{1B68DD41-41E1-4AB7-A075-677A67F25897}"/>
              </a:ext>
            </a:extLst>
          </p:cNvPr>
          <p:cNvGrpSpPr/>
          <p:nvPr/>
        </p:nvGrpSpPr>
        <p:grpSpPr>
          <a:xfrm>
            <a:off x="10050744" y="4697634"/>
            <a:ext cx="1937287" cy="621841"/>
            <a:chOff x="3193335" y="4007787"/>
            <a:chExt cx="1937287" cy="621841"/>
          </a:xfrm>
        </p:grpSpPr>
        <p:sp>
          <p:nvSpPr>
            <p:cNvPr id="53" name="مستطيل 52">
              <a:extLst>
                <a:ext uri="{FF2B5EF4-FFF2-40B4-BE49-F238E27FC236}">
                  <a16:creationId xmlns:a16="http://schemas.microsoft.com/office/drawing/2014/main" id="{777E470E-26A5-4330-B06E-6EC9EAB90BEE}"/>
                </a:ext>
              </a:extLst>
            </p:cNvPr>
            <p:cNvSpPr/>
            <p:nvPr/>
          </p:nvSpPr>
          <p:spPr>
            <a:xfrm>
              <a:off x="3193335" y="4007787"/>
              <a:ext cx="1937287" cy="621841"/>
            </a:xfrm>
            <a:prstGeom prst="rect">
              <a:avLst/>
            </a:prstGeom>
          </p:spPr>
          <p:style>
            <a:lnRef idx="1">
              <a:schemeClr val="accent4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54" name="مربع نص 53">
              <a:extLst>
                <a:ext uri="{FF2B5EF4-FFF2-40B4-BE49-F238E27FC236}">
                  <a16:creationId xmlns:a16="http://schemas.microsoft.com/office/drawing/2014/main" id="{171F5732-BCB6-47F7-A25D-8FCE55961CD6}"/>
                </a:ext>
              </a:extLst>
            </p:cNvPr>
            <p:cNvSpPr txBox="1"/>
            <p:nvPr/>
          </p:nvSpPr>
          <p:spPr>
            <a:xfrm>
              <a:off x="3193335" y="4007787"/>
              <a:ext cx="1937287" cy="6218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83820" tIns="0" rIns="27940" bIns="0" numCol="1" spcCol="1270" anchor="ctr" anchorCtr="0">
              <a:noAutofit/>
            </a:bodyPr>
            <a:lstStyle/>
            <a:p>
              <a:pPr marL="0" lvl="0" indent="0" algn="ctr" defTabSz="9779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Google Cast</a:t>
              </a:r>
              <a:endParaRPr lang="ar-SA" sz="2200" kern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6" name="صورة 35">
            <a:extLst>
              <a:ext uri="{FF2B5EF4-FFF2-40B4-BE49-F238E27FC236}">
                <a16:creationId xmlns:a16="http://schemas.microsoft.com/office/drawing/2014/main" id="{33FA5325-DCDC-4538-8B62-B4A25F1E3B80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39598" y="3617054"/>
            <a:ext cx="1025299" cy="1025299"/>
          </a:xfrm>
          <a:prstGeom prst="rect">
            <a:avLst/>
          </a:prstGeom>
        </p:spPr>
      </p:pic>
      <p:sp>
        <p:nvSpPr>
          <p:cNvPr id="37" name="مستطيل 36">
            <a:extLst>
              <a:ext uri="{FF2B5EF4-FFF2-40B4-BE49-F238E27FC236}">
                <a16:creationId xmlns:a16="http://schemas.microsoft.com/office/drawing/2014/main" id="{044BD931-1325-4FFC-A16F-5B26456DE74C}"/>
              </a:ext>
            </a:extLst>
          </p:cNvPr>
          <p:cNvSpPr/>
          <p:nvPr/>
        </p:nvSpPr>
        <p:spPr>
          <a:xfrm>
            <a:off x="10228174" y="4036118"/>
            <a:ext cx="1793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 Google Chromecast</a:t>
            </a:r>
            <a:endParaRPr lang="ar-SA" sz="1600" dirty="0"/>
          </a:p>
        </p:txBody>
      </p:sp>
      <p:grpSp>
        <p:nvGrpSpPr>
          <p:cNvPr id="57" name="مجموعة 56">
            <a:extLst>
              <a:ext uri="{FF2B5EF4-FFF2-40B4-BE49-F238E27FC236}">
                <a16:creationId xmlns:a16="http://schemas.microsoft.com/office/drawing/2014/main" id="{BF6E6C3F-84A2-4879-B543-AB015AF76A9F}"/>
              </a:ext>
            </a:extLst>
          </p:cNvPr>
          <p:cNvGrpSpPr/>
          <p:nvPr/>
        </p:nvGrpSpPr>
        <p:grpSpPr>
          <a:xfrm>
            <a:off x="7265715" y="4584625"/>
            <a:ext cx="1937287" cy="1446143"/>
            <a:chOff x="928213" y="2561643"/>
            <a:chExt cx="1937287" cy="1446143"/>
          </a:xfrm>
        </p:grpSpPr>
        <p:sp>
          <p:nvSpPr>
            <p:cNvPr id="61" name="مستطيل: زوايا علوية مستديرة 60">
              <a:extLst>
                <a:ext uri="{FF2B5EF4-FFF2-40B4-BE49-F238E27FC236}">
                  <a16:creationId xmlns:a16="http://schemas.microsoft.com/office/drawing/2014/main" id="{D11C9B00-748E-4C2D-8FB5-027FC20CC702}"/>
                </a:ext>
              </a:extLst>
            </p:cNvPr>
            <p:cNvSpPr/>
            <p:nvPr/>
          </p:nvSpPr>
          <p:spPr>
            <a:xfrm>
              <a:off x="928213" y="2561643"/>
              <a:ext cx="1937287" cy="1446143"/>
            </a:xfrm>
            <a:prstGeom prst="round2SameRect">
              <a:avLst>
                <a:gd name="adj1" fmla="val 8000"/>
                <a:gd name="adj2" fmla="val 0"/>
              </a:avLst>
            </a:prstGeom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2" name="مستطيل: زوايا علوية مستديرة 4">
              <a:extLst>
                <a:ext uri="{FF2B5EF4-FFF2-40B4-BE49-F238E27FC236}">
                  <a16:creationId xmlns:a16="http://schemas.microsoft.com/office/drawing/2014/main" id="{C25ED075-C31F-45B2-87BA-72B96F3ED44D}"/>
                </a:ext>
              </a:extLst>
            </p:cNvPr>
            <p:cNvSpPr txBox="1"/>
            <p:nvPr/>
          </p:nvSpPr>
          <p:spPr>
            <a:xfrm>
              <a:off x="962098" y="2595528"/>
              <a:ext cx="1869517" cy="14122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050" tIns="57150" rIns="19050" bIns="19050" numCol="1" spcCol="1270" anchor="t" anchorCtr="0">
              <a:noAutofit/>
            </a:bodyPr>
            <a:lstStyle/>
            <a:p>
              <a:pPr marL="114300" lvl="1" indent="-114300" algn="r" defTabSz="66675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ar-SA" sz="1500" kern="1200">
                  <a:latin typeface="Calibri" panose="020F0502020204030204" pitchFamily="34" charset="0"/>
                  <a:cs typeface="Calibri" panose="020F0502020204030204" pitchFamily="34" charset="0"/>
                </a:rPr>
                <a:t>ربط غير مباشر، تحتاج لبرامج مساندة.</a:t>
              </a:r>
            </a:p>
            <a:p>
              <a:pPr marL="114300" lvl="1" indent="-114300" algn="r" defTabSz="66675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ar-SA" sz="15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جميع الأنظمة وغالب الأجهزة.</a:t>
              </a:r>
            </a:p>
            <a:p>
              <a:pPr marL="114300" lvl="1" indent="-114300" algn="r" defTabSz="66675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ar-SA" sz="15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عرض الوسائط المتعددة فقط.</a:t>
              </a:r>
            </a:p>
          </p:txBody>
        </p:sp>
      </p:grpSp>
      <p:grpSp>
        <p:nvGrpSpPr>
          <p:cNvPr id="58" name="مجموعة 57">
            <a:extLst>
              <a:ext uri="{FF2B5EF4-FFF2-40B4-BE49-F238E27FC236}">
                <a16:creationId xmlns:a16="http://schemas.microsoft.com/office/drawing/2014/main" id="{1464AFE4-1C24-42AC-9002-EDCD22C86EE6}"/>
              </a:ext>
            </a:extLst>
          </p:cNvPr>
          <p:cNvGrpSpPr/>
          <p:nvPr/>
        </p:nvGrpSpPr>
        <p:grpSpPr>
          <a:xfrm>
            <a:off x="7265714" y="6030769"/>
            <a:ext cx="1937288" cy="621841"/>
            <a:chOff x="928212" y="4007787"/>
            <a:chExt cx="1937288" cy="621841"/>
          </a:xfrm>
        </p:grpSpPr>
        <p:sp>
          <p:nvSpPr>
            <p:cNvPr id="59" name="مستطيل 58">
              <a:extLst>
                <a:ext uri="{FF2B5EF4-FFF2-40B4-BE49-F238E27FC236}">
                  <a16:creationId xmlns:a16="http://schemas.microsoft.com/office/drawing/2014/main" id="{3C321820-35C4-4EDD-8B86-1029FBD1734D}"/>
                </a:ext>
              </a:extLst>
            </p:cNvPr>
            <p:cNvSpPr/>
            <p:nvPr/>
          </p:nvSpPr>
          <p:spPr>
            <a:xfrm>
              <a:off x="928213" y="4007787"/>
              <a:ext cx="1937287" cy="621841"/>
            </a:xfrm>
            <a:prstGeom prst="rect">
              <a:avLst/>
            </a:prstGeom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2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60" name="مربع نص 59">
              <a:extLst>
                <a:ext uri="{FF2B5EF4-FFF2-40B4-BE49-F238E27FC236}">
                  <a16:creationId xmlns:a16="http://schemas.microsoft.com/office/drawing/2014/main" id="{F10EE10F-3B11-4CA6-AE43-C9274E3AFBCB}"/>
                </a:ext>
              </a:extLst>
            </p:cNvPr>
            <p:cNvSpPr txBox="1"/>
            <p:nvPr/>
          </p:nvSpPr>
          <p:spPr>
            <a:xfrm>
              <a:off x="928212" y="4007787"/>
              <a:ext cx="1937287" cy="6218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83820" tIns="0" rIns="27940" bIns="0" numCol="1" spcCol="1270" anchor="ctr" anchorCtr="0">
              <a:noAutofit/>
            </a:bodyPr>
            <a:lstStyle/>
            <a:p>
              <a:pPr marL="0" lvl="0" indent="0" algn="ctr" defTabSz="9779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DLNA</a:t>
              </a:r>
              <a:endParaRPr lang="ar-SA" sz="2200" kern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8" name="مجموعة 67">
            <a:extLst>
              <a:ext uri="{FF2B5EF4-FFF2-40B4-BE49-F238E27FC236}">
                <a16:creationId xmlns:a16="http://schemas.microsoft.com/office/drawing/2014/main" id="{566B2B07-86EE-4342-B923-859AAAD9A9F8}"/>
              </a:ext>
            </a:extLst>
          </p:cNvPr>
          <p:cNvGrpSpPr/>
          <p:nvPr/>
        </p:nvGrpSpPr>
        <p:grpSpPr>
          <a:xfrm>
            <a:off x="3236830" y="1934387"/>
            <a:ext cx="1683534" cy="1683534"/>
            <a:chOff x="892" y="1044297"/>
            <a:chExt cx="1050726" cy="1050726"/>
          </a:xfrm>
        </p:grpSpPr>
        <p:sp>
          <p:nvSpPr>
            <p:cNvPr id="69" name="شكل بيضاوي 68">
              <a:extLst>
                <a:ext uri="{FF2B5EF4-FFF2-40B4-BE49-F238E27FC236}">
                  <a16:creationId xmlns:a16="http://schemas.microsoft.com/office/drawing/2014/main" id="{43BF888C-AAE2-4AD4-85EB-71440FCF98C5}"/>
                </a:ext>
              </a:extLst>
            </p:cNvPr>
            <p:cNvSpPr/>
            <p:nvPr/>
          </p:nvSpPr>
          <p:spPr>
            <a:xfrm>
              <a:off x="892" y="1044297"/>
              <a:ext cx="1050726" cy="1050726"/>
            </a:xfrm>
            <a:prstGeom prst="ellipse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70" name="شكل بيضاوي 4">
              <a:extLst>
                <a:ext uri="{FF2B5EF4-FFF2-40B4-BE49-F238E27FC236}">
                  <a16:creationId xmlns:a16="http://schemas.microsoft.com/office/drawing/2014/main" id="{D07424CA-D4A0-4F94-9767-9288B27F9B72}"/>
                </a:ext>
              </a:extLst>
            </p:cNvPr>
            <p:cNvSpPr txBox="1"/>
            <p:nvPr/>
          </p:nvSpPr>
          <p:spPr>
            <a:xfrm>
              <a:off x="154767" y="1198172"/>
              <a:ext cx="742976" cy="742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57825" tIns="15240" rIns="57825" bIns="15240" numCol="1" spcCol="1270" anchor="ctr" anchorCtr="0">
              <a:noAutofit/>
            </a:bodyPr>
            <a:lstStyle/>
            <a:p>
              <a:pPr marL="0" lvl="0" indent="0" algn="ctr" defTabSz="533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16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تعزز توظيف تطبيقات الأجهزة اللوحية في الأنشطة الصفية</a:t>
              </a:r>
            </a:p>
          </p:txBody>
        </p:sp>
      </p:grpSp>
      <p:grpSp>
        <p:nvGrpSpPr>
          <p:cNvPr id="77" name="مجموعة 76">
            <a:extLst>
              <a:ext uri="{FF2B5EF4-FFF2-40B4-BE49-F238E27FC236}">
                <a16:creationId xmlns:a16="http://schemas.microsoft.com/office/drawing/2014/main" id="{431A3521-7067-4762-9174-375C10EF02BF}"/>
              </a:ext>
            </a:extLst>
          </p:cNvPr>
          <p:cNvGrpSpPr/>
          <p:nvPr/>
        </p:nvGrpSpPr>
        <p:grpSpPr>
          <a:xfrm>
            <a:off x="32083" y="3978345"/>
            <a:ext cx="2217314" cy="2217314"/>
            <a:chOff x="2522636" y="1044297"/>
            <a:chExt cx="1050726" cy="1050726"/>
          </a:xfrm>
        </p:grpSpPr>
        <p:sp>
          <p:nvSpPr>
            <p:cNvPr id="87" name="شكل بيضاوي 86">
              <a:extLst>
                <a:ext uri="{FF2B5EF4-FFF2-40B4-BE49-F238E27FC236}">
                  <a16:creationId xmlns:a16="http://schemas.microsoft.com/office/drawing/2014/main" id="{F3981271-8C18-4D41-8C75-0609AAE098D8}"/>
                </a:ext>
              </a:extLst>
            </p:cNvPr>
            <p:cNvSpPr/>
            <p:nvPr/>
          </p:nvSpPr>
          <p:spPr>
            <a:xfrm>
              <a:off x="2522636" y="1044297"/>
              <a:ext cx="1050726" cy="1050726"/>
            </a:xfrm>
            <a:prstGeom prst="ellipse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88" name="شكل بيضاوي 4">
              <a:extLst>
                <a:ext uri="{FF2B5EF4-FFF2-40B4-BE49-F238E27FC236}">
                  <a16:creationId xmlns:a16="http://schemas.microsoft.com/office/drawing/2014/main" id="{34334E59-7F94-4652-9B3E-013FEE11DB7D}"/>
                </a:ext>
              </a:extLst>
            </p:cNvPr>
            <p:cNvSpPr txBox="1"/>
            <p:nvPr/>
          </p:nvSpPr>
          <p:spPr>
            <a:xfrm>
              <a:off x="2676511" y="1198172"/>
              <a:ext cx="742976" cy="742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57825" tIns="15240" rIns="57825" bIns="15240" numCol="1" spcCol="1270" anchor="ctr" anchorCtr="0">
              <a:noAutofit/>
            </a:bodyPr>
            <a:lstStyle/>
            <a:p>
              <a:pPr marL="0" lvl="0" indent="0" algn="ctr" defTabSz="533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kern="1200">
                  <a:latin typeface="Calibri" panose="020F0502020204030204" pitchFamily="34" charset="0"/>
                  <a:cs typeface="Calibri" panose="020F0502020204030204" pitchFamily="34" charset="0"/>
                </a:rPr>
                <a:t>تحرر المعلم من موقعه التقليدي في الفصل وتعزز تفاعله وقربه من الطلاب.</a:t>
              </a:r>
            </a:p>
          </p:txBody>
        </p:sp>
      </p:grpSp>
      <p:grpSp>
        <p:nvGrpSpPr>
          <p:cNvPr id="71" name="مجموعة 70">
            <a:extLst>
              <a:ext uri="{FF2B5EF4-FFF2-40B4-BE49-F238E27FC236}">
                <a16:creationId xmlns:a16="http://schemas.microsoft.com/office/drawing/2014/main" id="{11202B6D-FBA2-4998-BE21-5ACBCBD8C3EF}"/>
              </a:ext>
            </a:extLst>
          </p:cNvPr>
          <p:cNvGrpSpPr/>
          <p:nvPr/>
        </p:nvGrpSpPr>
        <p:grpSpPr>
          <a:xfrm>
            <a:off x="3176372" y="3367527"/>
            <a:ext cx="1838254" cy="1838254"/>
            <a:chOff x="841474" y="1044297"/>
            <a:chExt cx="1050726" cy="1050726"/>
          </a:xfrm>
        </p:grpSpPr>
        <p:sp>
          <p:nvSpPr>
            <p:cNvPr id="75" name="شكل بيضاوي 74">
              <a:extLst>
                <a:ext uri="{FF2B5EF4-FFF2-40B4-BE49-F238E27FC236}">
                  <a16:creationId xmlns:a16="http://schemas.microsoft.com/office/drawing/2014/main" id="{76E5D326-66EA-4D89-88DC-6AFD2B80668F}"/>
                </a:ext>
              </a:extLst>
            </p:cNvPr>
            <p:cNvSpPr/>
            <p:nvPr/>
          </p:nvSpPr>
          <p:spPr>
            <a:xfrm>
              <a:off x="841474" y="1044297"/>
              <a:ext cx="1050726" cy="1050726"/>
            </a:xfrm>
            <a:prstGeom prst="ellipse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76" name="شكل بيضاوي 4">
              <a:extLst>
                <a:ext uri="{FF2B5EF4-FFF2-40B4-BE49-F238E27FC236}">
                  <a16:creationId xmlns:a16="http://schemas.microsoft.com/office/drawing/2014/main" id="{9DAA5C3C-C19A-40A8-B8F4-2300B34CD695}"/>
                </a:ext>
              </a:extLst>
            </p:cNvPr>
            <p:cNvSpPr txBox="1"/>
            <p:nvPr/>
          </p:nvSpPr>
          <p:spPr>
            <a:xfrm>
              <a:off x="995349" y="1198172"/>
              <a:ext cx="742976" cy="742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57825" tIns="15240" rIns="57825" bIns="15240" numCol="1" spcCol="1270" anchor="ctr" anchorCtr="0">
              <a:noAutofit/>
            </a:bodyPr>
            <a:lstStyle/>
            <a:p>
              <a:pPr marL="0" lvl="0" indent="0" algn="ctr" defTabSz="533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16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توفر فرص لأنشطة أكثر تعاونية من خلال استراتيجيات تعليمية معتمدة عليها.</a:t>
              </a:r>
            </a:p>
          </p:txBody>
        </p:sp>
      </p:grpSp>
      <p:grpSp>
        <p:nvGrpSpPr>
          <p:cNvPr id="72" name="مجموعة 71">
            <a:extLst>
              <a:ext uri="{FF2B5EF4-FFF2-40B4-BE49-F238E27FC236}">
                <a16:creationId xmlns:a16="http://schemas.microsoft.com/office/drawing/2014/main" id="{7CB4CB7B-6FF3-46AF-88C1-04E1F5DAC29A}"/>
              </a:ext>
            </a:extLst>
          </p:cNvPr>
          <p:cNvGrpSpPr/>
          <p:nvPr/>
        </p:nvGrpSpPr>
        <p:grpSpPr>
          <a:xfrm>
            <a:off x="1766811" y="943321"/>
            <a:ext cx="1914243" cy="1914243"/>
            <a:chOff x="1682055" y="1044297"/>
            <a:chExt cx="1050726" cy="1050726"/>
          </a:xfrm>
        </p:grpSpPr>
        <p:sp>
          <p:nvSpPr>
            <p:cNvPr id="73" name="شكل بيضاوي 72">
              <a:extLst>
                <a:ext uri="{FF2B5EF4-FFF2-40B4-BE49-F238E27FC236}">
                  <a16:creationId xmlns:a16="http://schemas.microsoft.com/office/drawing/2014/main" id="{31047BD5-5405-467D-8BCC-F3B92EC118E3}"/>
                </a:ext>
              </a:extLst>
            </p:cNvPr>
            <p:cNvSpPr/>
            <p:nvPr/>
          </p:nvSpPr>
          <p:spPr>
            <a:xfrm>
              <a:off x="1682055" y="1044297"/>
              <a:ext cx="1050726" cy="1050726"/>
            </a:xfrm>
            <a:prstGeom prst="ellipse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74" name="شكل بيضاوي 6">
              <a:extLst>
                <a:ext uri="{FF2B5EF4-FFF2-40B4-BE49-F238E27FC236}">
                  <a16:creationId xmlns:a16="http://schemas.microsoft.com/office/drawing/2014/main" id="{58DCF990-9D9A-406C-AC22-D88B04289D7C}"/>
                </a:ext>
              </a:extLst>
            </p:cNvPr>
            <p:cNvSpPr txBox="1"/>
            <p:nvPr/>
          </p:nvSpPr>
          <p:spPr>
            <a:xfrm>
              <a:off x="1835930" y="1198172"/>
              <a:ext cx="742976" cy="742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57825" tIns="15240" rIns="57825" bIns="15240" numCol="1" spcCol="1270" anchor="ctr" anchorCtr="0">
              <a:noAutofit/>
            </a:bodyPr>
            <a:lstStyle/>
            <a:p>
              <a:pPr marL="0" lvl="0" indent="0" algn="ctr" defTabSz="533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1600" kern="1200">
                  <a:latin typeface="Calibri" panose="020F0502020204030204" pitchFamily="34" charset="0"/>
                  <a:cs typeface="Calibri" panose="020F0502020204030204" pitchFamily="34" charset="0"/>
                </a:rPr>
                <a:t>تمكن المعلم من استخدام تطبيقات الواقع المعزز والواقع الافتراضي بدون قيود داخل الفصل الدراسي.</a:t>
              </a:r>
            </a:p>
          </p:txBody>
        </p:sp>
      </p:grpSp>
      <p:grpSp>
        <p:nvGrpSpPr>
          <p:cNvPr id="78" name="مجموعة 77">
            <a:extLst>
              <a:ext uri="{FF2B5EF4-FFF2-40B4-BE49-F238E27FC236}">
                <a16:creationId xmlns:a16="http://schemas.microsoft.com/office/drawing/2014/main" id="{335608AE-F027-4B15-BD3D-7AE7EFCB5141}"/>
              </a:ext>
            </a:extLst>
          </p:cNvPr>
          <p:cNvGrpSpPr/>
          <p:nvPr/>
        </p:nvGrpSpPr>
        <p:grpSpPr>
          <a:xfrm>
            <a:off x="1431278" y="2573504"/>
            <a:ext cx="2217314" cy="2217314"/>
            <a:chOff x="3363217" y="1044297"/>
            <a:chExt cx="1050726" cy="1050726"/>
          </a:xfrm>
        </p:grpSpPr>
        <p:sp>
          <p:nvSpPr>
            <p:cNvPr id="85" name="شكل بيضاوي 84">
              <a:extLst>
                <a:ext uri="{FF2B5EF4-FFF2-40B4-BE49-F238E27FC236}">
                  <a16:creationId xmlns:a16="http://schemas.microsoft.com/office/drawing/2014/main" id="{42138018-8912-4558-B2F0-F2936339899E}"/>
                </a:ext>
              </a:extLst>
            </p:cNvPr>
            <p:cNvSpPr/>
            <p:nvPr/>
          </p:nvSpPr>
          <p:spPr>
            <a:xfrm>
              <a:off x="3363217" y="1044297"/>
              <a:ext cx="1050726" cy="1050726"/>
            </a:xfrm>
            <a:prstGeom prst="ellipse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86" name="شكل بيضاوي 6">
              <a:extLst>
                <a:ext uri="{FF2B5EF4-FFF2-40B4-BE49-F238E27FC236}">
                  <a16:creationId xmlns:a16="http://schemas.microsoft.com/office/drawing/2014/main" id="{B8CFADE0-3CBA-4729-A7E7-78B721FC66FF}"/>
                </a:ext>
              </a:extLst>
            </p:cNvPr>
            <p:cNvSpPr txBox="1"/>
            <p:nvPr/>
          </p:nvSpPr>
          <p:spPr>
            <a:xfrm>
              <a:off x="3517092" y="1198172"/>
              <a:ext cx="742976" cy="742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57825" tIns="15240" rIns="57825" bIns="15240" numCol="1" spcCol="1270" anchor="ctr" anchorCtr="0">
              <a:noAutofit/>
            </a:bodyPr>
            <a:lstStyle/>
            <a:p>
              <a:pPr marL="0" lvl="0" indent="0" algn="ctr" defTabSz="533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16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من خلال ارتباطها بالأجهزة اللوحية تمثل أداة تفاعل مناسبة بديلة عن السبورة التفاعلية والكاميرا الوثائقية.</a:t>
              </a:r>
            </a:p>
          </p:txBody>
        </p:sp>
      </p:grpSp>
      <p:grpSp>
        <p:nvGrpSpPr>
          <p:cNvPr id="80" name="مجموعة 79">
            <a:extLst>
              <a:ext uri="{FF2B5EF4-FFF2-40B4-BE49-F238E27FC236}">
                <a16:creationId xmlns:a16="http://schemas.microsoft.com/office/drawing/2014/main" id="{D1040C8C-6F82-4321-80F4-131EEDCD15E3}"/>
              </a:ext>
            </a:extLst>
          </p:cNvPr>
          <p:cNvGrpSpPr/>
          <p:nvPr/>
        </p:nvGrpSpPr>
        <p:grpSpPr>
          <a:xfrm>
            <a:off x="32083" y="1378440"/>
            <a:ext cx="2107027" cy="2107027"/>
            <a:chOff x="5044380" y="1044297"/>
            <a:chExt cx="1050726" cy="1050726"/>
          </a:xfrm>
        </p:grpSpPr>
        <p:sp>
          <p:nvSpPr>
            <p:cNvPr id="81" name="شكل بيضاوي 80">
              <a:extLst>
                <a:ext uri="{FF2B5EF4-FFF2-40B4-BE49-F238E27FC236}">
                  <a16:creationId xmlns:a16="http://schemas.microsoft.com/office/drawing/2014/main" id="{4BEDAC32-09D5-43BF-8E9A-F8C813D03B98}"/>
                </a:ext>
              </a:extLst>
            </p:cNvPr>
            <p:cNvSpPr/>
            <p:nvPr/>
          </p:nvSpPr>
          <p:spPr>
            <a:xfrm>
              <a:off x="5044380" y="1044297"/>
              <a:ext cx="1050726" cy="1050726"/>
            </a:xfrm>
            <a:prstGeom prst="ellipse">
              <a:avLst/>
            </a:prstGeom>
            <a:solidFill>
              <a:srgbClr val="10B1AC">
                <a:alpha val="50000"/>
              </a:srgbClr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82" name="شكل بيضاوي 10">
              <a:extLst>
                <a:ext uri="{FF2B5EF4-FFF2-40B4-BE49-F238E27FC236}">
                  <a16:creationId xmlns:a16="http://schemas.microsoft.com/office/drawing/2014/main" id="{26952BD1-7587-485D-933B-79E7B1A3F6EA}"/>
                </a:ext>
              </a:extLst>
            </p:cNvPr>
            <p:cNvSpPr txBox="1"/>
            <p:nvPr/>
          </p:nvSpPr>
          <p:spPr>
            <a:xfrm>
              <a:off x="5198255" y="1198172"/>
              <a:ext cx="742976" cy="742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57825" tIns="15240" rIns="57825" bIns="15240" numCol="1" spcCol="1270" anchor="ctr" anchorCtr="0">
              <a:noAutofit/>
            </a:bodyPr>
            <a:lstStyle/>
            <a:p>
              <a:pPr marL="0" lvl="0" indent="0" algn="ctr" defTabSz="533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1600" kern="1200">
                  <a:latin typeface="Calibri" panose="020F0502020204030204" pitchFamily="34" charset="0"/>
                  <a:cs typeface="Calibri" panose="020F0502020204030204" pitchFamily="34" charset="0"/>
                </a:rPr>
                <a:t>تساهم في نمو فرص الاستثمار بأجهزة المعلمين والطلاب الجوالة واللوحية وتوظيفها في الأنشطة الصفية.</a:t>
              </a:r>
            </a:p>
          </p:txBody>
        </p:sp>
      </p:grpSp>
      <p:pic>
        <p:nvPicPr>
          <p:cNvPr id="24" name="صورة 23">
            <a:hlinkClick r:id="rId15"/>
            <a:extLst>
              <a:ext uri="{FF2B5EF4-FFF2-40B4-BE49-F238E27FC236}">
                <a16:creationId xmlns:a16="http://schemas.microsoft.com/office/drawing/2014/main" id="{CE01FBEA-78DC-4BF2-981A-ABE11ECC8FD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26" y="126400"/>
            <a:ext cx="892806" cy="892806"/>
          </a:xfrm>
          <a:prstGeom prst="rect">
            <a:avLst/>
          </a:prstGeom>
        </p:spPr>
      </p:pic>
      <p:pic>
        <p:nvPicPr>
          <p:cNvPr id="25" name="صورة 24">
            <a:extLst>
              <a:ext uri="{FF2B5EF4-FFF2-40B4-BE49-F238E27FC236}">
                <a16:creationId xmlns:a16="http://schemas.microsoft.com/office/drawing/2014/main" id="{C9F863EE-A72D-4FCE-8D0C-388E8E8BFCF2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rot="1015932">
            <a:off x="3745120" y="1692"/>
            <a:ext cx="736786" cy="736786"/>
          </a:xfrm>
          <a:prstGeom prst="rect">
            <a:avLst/>
          </a:prstGeom>
        </p:spPr>
      </p:pic>
      <p:sp>
        <p:nvSpPr>
          <p:cNvPr id="27" name="شكل حر: شكل 26">
            <a:extLst>
              <a:ext uri="{FF2B5EF4-FFF2-40B4-BE49-F238E27FC236}">
                <a16:creationId xmlns:a16="http://schemas.microsoft.com/office/drawing/2014/main" id="{99E654B3-3689-4D65-95C2-D6E3C6F66150}"/>
              </a:ext>
            </a:extLst>
          </p:cNvPr>
          <p:cNvSpPr/>
          <p:nvPr/>
        </p:nvSpPr>
        <p:spPr>
          <a:xfrm>
            <a:off x="1198179" y="126124"/>
            <a:ext cx="3109505" cy="903890"/>
          </a:xfrm>
          <a:custGeom>
            <a:avLst/>
            <a:gdLst>
              <a:gd name="connsiteX0" fmla="*/ 2627587 w 3111062"/>
              <a:gd name="connsiteY0" fmla="*/ 0 h 903890"/>
              <a:gd name="connsiteX1" fmla="*/ 2627587 w 3111062"/>
              <a:gd name="connsiteY1" fmla="*/ 0 h 903890"/>
              <a:gd name="connsiteX2" fmla="*/ 2659118 w 3111062"/>
              <a:gd name="connsiteY2" fmla="*/ 84083 h 903890"/>
              <a:gd name="connsiteX3" fmla="*/ 2669628 w 3111062"/>
              <a:gd name="connsiteY3" fmla="*/ 115614 h 903890"/>
              <a:gd name="connsiteX4" fmla="*/ 2680138 w 3111062"/>
              <a:gd name="connsiteY4" fmla="*/ 609600 h 903890"/>
              <a:gd name="connsiteX5" fmla="*/ 3111062 w 3111062"/>
              <a:gd name="connsiteY5" fmla="*/ 588579 h 903890"/>
              <a:gd name="connsiteX6" fmla="*/ 3100552 w 3111062"/>
              <a:gd name="connsiteY6" fmla="*/ 903890 h 903890"/>
              <a:gd name="connsiteX7" fmla="*/ 0 w 3111062"/>
              <a:gd name="connsiteY7" fmla="*/ 840828 h 903890"/>
              <a:gd name="connsiteX8" fmla="*/ 21021 w 3111062"/>
              <a:gd name="connsiteY8" fmla="*/ 0 h 903890"/>
              <a:gd name="connsiteX9" fmla="*/ 2627587 w 3111062"/>
              <a:gd name="connsiteY9" fmla="*/ 0 h 903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11062" h="903890">
                <a:moveTo>
                  <a:pt x="2627587" y="0"/>
                </a:moveTo>
                <a:lnTo>
                  <a:pt x="2627587" y="0"/>
                </a:lnTo>
                <a:cubicBezTo>
                  <a:pt x="2638097" y="28028"/>
                  <a:pt x="2648889" y="55952"/>
                  <a:pt x="2659118" y="84083"/>
                </a:cubicBezTo>
                <a:cubicBezTo>
                  <a:pt x="2662904" y="94495"/>
                  <a:pt x="2669176" y="104544"/>
                  <a:pt x="2669628" y="115614"/>
                </a:cubicBezTo>
                <a:cubicBezTo>
                  <a:pt x="2676345" y="280176"/>
                  <a:pt x="2680138" y="444901"/>
                  <a:pt x="2680138" y="609600"/>
                </a:cubicBezTo>
                <a:lnTo>
                  <a:pt x="3111062" y="588579"/>
                </a:lnTo>
                <a:lnTo>
                  <a:pt x="3100552" y="903890"/>
                </a:lnTo>
                <a:lnTo>
                  <a:pt x="0" y="840828"/>
                </a:lnTo>
                <a:lnTo>
                  <a:pt x="21021" y="0"/>
                </a:lnTo>
                <a:lnTo>
                  <a:pt x="2627587" y="0"/>
                </a:lnTo>
                <a:close/>
              </a:path>
            </a:pathLst>
          </a:cu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85E599B7-47A1-4853-A411-CAC370B9EDE9}"/>
              </a:ext>
            </a:extLst>
          </p:cNvPr>
          <p:cNvSpPr txBox="1"/>
          <p:nvPr/>
        </p:nvSpPr>
        <p:spPr>
          <a:xfrm>
            <a:off x="1237983" y="162677"/>
            <a:ext cx="264382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ar-SA" sz="1200" dirty="0">
                <a:latin typeface="Calibri" panose="020F0502020204030204" pitchFamily="34" charset="0"/>
                <a:cs typeface="Calibri" panose="020F0502020204030204" pitchFamily="34" charset="0"/>
              </a:rPr>
              <a:t>يتوفر في السوق المحلي منتجات لشركات صينية بأسعار مناسبة جدا وبجودة متوسطة، تتماز بتوفيرها لجميع تقنيات العرض اللاسلكية، لمن </a:t>
            </a:r>
            <a:r>
              <a:rPr lang="ar-SA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أراد تجربتها وبعد ذلك ينتقل للمنتج الأصلي.</a:t>
            </a:r>
          </a:p>
        </p:txBody>
      </p:sp>
      <p:sp>
        <p:nvSpPr>
          <p:cNvPr id="30" name="مستطيل 29">
            <a:extLst>
              <a:ext uri="{FF2B5EF4-FFF2-40B4-BE49-F238E27FC236}">
                <a16:creationId xmlns:a16="http://schemas.microsoft.com/office/drawing/2014/main" id="{C5B0B8C6-33A4-47B3-A168-6D7BDCDA8344}"/>
              </a:ext>
            </a:extLst>
          </p:cNvPr>
          <p:cNvSpPr/>
          <p:nvPr/>
        </p:nvSpPr>
        <p:spPr>
          <a:xfrm>
            <a:off x="1332741" y="729625"/>
            <a:ext cx="30348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1200" dirty="0">
                <a:latin typeface="Calibri" panose="020F0502020204030204" pitchFamily="34" charset="0"/>
                <a:cs typeface="Calibri" panose="020F0502020204030204" pitchFamily="34" charset="0"/>
              </a:rPr>
              <a:t>أراد تجربتها وبعد ذلك ينتقل للمنتج الأصلي لجودة أفضل.</a:t>
            </a:r>
            <a:endParaRPr lang="ar-SA" sz="1200" dirty="0"/>
          </a:p>
        </p:txBody>
      </p:sp>
      <p:cxnSp>
        <p:nvCxnSpPr>
          <p:cNvPr id="92" name="موصل: على شكل مرفق 91">
            <a:extLst>
              <a:ext uri="{FF2B5EF4-FFF2-40B4-BE49-F238E27FC236}">
                <a16:creationId xmlns:a16="http://schemas.microsoft.com/office/drawing/2014/main" id="{4E614A86-4AF6-46C4-B8F7-7FCEAD8DF832}"/>
              </a:ext>
            </a:extLst>
          </p:cNvPr>
          <p:cNvCxnSpPr>
            <a:cxnSpLocks/>
          </p:cNvCxnSpPr>
          <p:nvPr/>
        </p:nvCxnSpPr>
        <p:spPr>
          <a:xfrm rot="16200000" flipH="1">
            <a:off x="1387362" y="3170701"/>
            <a:ext cx="6695323" cy="668951"/>
          </a:xfrm>
          <a:prstGeom prst="bentConnector3">
            <a:avLst>
              <a:gd name="adj1" fmla="val 2064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مستطيل 92">
            <a:extLst>
              <a:ext uri="{FF2B5EF4-FFF2-40B4-BE49-F238E27FC236}">
                <a16:creationId xmlns:a16="http://schemas.microsoft.com/office/drawing/2014/main" id="{C03D2BD9-A209-4873-B70F-063DABADA973}"/>
              </a:ext>
            </a:extLst>
          </p:cNvPr>
          <p:cNvSpPr/>
          <p:nvPr/>
        </p:nvSpPr>
        <p:spPr>
          <a:xfrm>
            <a:off x="0" y="6705160"/>
            <a:ext cx="12185901" cy="14285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89" name="صورة 88">
            <a:extLst>
              <a:ext uri="{FF2B5EF4-FFF2-40B4-BE49-F238E27FC236}">
                <a16:creationId xmlns:a16="http://schemas.microsoft.com/office/drawing/2014/main" id="{A636374F-F4F6-485D-9DE0-7099A158F3DE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" y="6352031"/>
            <a:ext cx="493109" cy="505967"/>
          </a:xfrm>
          <a:prstGeom prst="rect">
            <a:avLst/>
          </a:prstGeom>
          <a:effectLst/>
        </p:spPr>
      </p:pic>
      <p:grpSp>
        <p:nvGrpSpPr>
          <p:cNvPr id="79" name="مجموعة 78">
            <a:extLst>
              <a:ext uri="{FF2B5EF4-FFF2-40B4-BE49-F238E27FC236}">
                <a16:creationId xmlns:a16="http://schemas.microsoft.com/office/drawing/2014/main" id="{8BC52D6B-2E2C-42DF-AC4E-96ACA5CA2F4C}"/>
              </a:ext>
            </a:extLst>
          </p:cNvPr>
          <p:cNvGrpSpPr/>
          <p:nvPr/>
        </p:nvGrpSpPr>
        <p:grpSpPr>
          <a:xfrm>
            <a:off x="2029593" y="4614942"/>
            <a:ext cx="2217314" cy="2217314"/>
            <a:chOff x="4203799" y="1044297"/>
            <a:chExt cx="1050726" cy="1050726"/>
          </a:xfrm>
        </p:grpSpPr>
        <p:sp>
          <p:nvSpPr>
            <p:cNvPr id="83" name="شكل بيضاوي 82">
              <a:extLst>
                <a:ext uri="{FF2B5EF4-FFF2-40B4-BE49-F238E27FC236}">
                  <a16:creationId xmlns:a16="http://schemas.microsoft.com/office/drawing/2014/main" id="{E227099A-60CB-4F93-92BB-D4BB214FA8FA}"/>
                </a:ext>
              </a:extLst>
            </p:cNvPr>
            <p:cNvSpPr/>
            <p:nvPr/>
          </p:nvSpPr>
          <p:spPr>
            <a:xfrm>
              <a:off x="4203799" y="1044297"/>
              <a:ext cx="1050726" cy="1050726"/>
            </a:xfrm>
            <a:prstGeom prst="ellipse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84" name="شكل بيضاوي 8">
              <a:extLst>
                <a:ext uri="{FF2B5EF4-FFF2-40B4-BE49-F238E27FC236}">
                  <a16:creationId xmlns:a16="http://schemas.microsoft.com/office/drawing/2014/main" id="{03E7468B-E1ED-4DF9-BBE6-135425285662}"/>
                </a:ext>
              </a:extLst>
            </p:cNvPr>
            <p:cNvSpPr txBox="1"/>
            <p:nvPr/>
          </p:nvSpPr>
          <p:spPr>
            <a:xfrm>
              <a:off x="4357674" y="1198172"/>
              <a:ext cx="742976" cy="742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57825" tIns="15240" rIns="57825" bIns="15240" numCol="1" spcCol="1270" anchor="ctr" anchorCtr="0">
              <a:noAutofit/>
            </a:bodyPr>
            <a:lstStyle/>
            <a:p>
              <a:pPr marL="0" lvl="0" indent="0" algn="ctr" defTabSz="533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1600" kern="1200">
                  <a:latin typeface="Calibri" panose="020F0502020204030204" pitchFamily="34" charset="0"/>
                  <a:cs typeface="Calibri" panose="020F0502020204030204" pitchFamily="34" charset="0"/>
                </a:rPr>
                <a:t>تمكن الطلاب من عرض أعمالهم على شاشة العرض في الفصول الذكية  أو التفاعل مع المحتوى المرئي في جهاز المعلم.</a:t>
              </a:r>
            </a:p>
          </p:txBody>
        </p:sp>
      </p:grpSp>
      <p:pic>
        <p:nvPicPr>
          <p:cNvPr id="38" name="صورة 37">
            <a:extLst>
              <a:ext uri="{FF2B5EF4-FFF2-40B4-BE49-F238E27FC236}">
                <a16:creationId xmlns:a16="http://schemas.microsoft.com/office/drawing/2014/main" id="{FE158D55-6E73-46FE-977F-3FA077551C10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8878" y="5650976"/>
            <a:ext cx="1187733" cy="1045205"/>
          </a:xfrm>
          <a:prstGeom prst="rect">
            <a:avLst/>
          </a:prstGeom>
        </p:spPr>
      </p:pic>
      <p:pic>
        <p:nvPicPr>
          <p:cNvPr id="94" name="صورة 93">
            <a:extLst>
              <a:ext uri="{FF2B5EF4-FFF2-40B4-BE49-F238E27FC236}">
                <a16:creationId xmlns:a16="http://schemas.microsoft.com/office/drawing/2014/main" id="{A24435F3-D128-40B0-9342-AA63C7558F3E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07026" y="6085801"/>
            <a:ext cx="1142915" cy="506985"/>
          </a:xfrm>
          <a:prstGeom prst="rect">
            <a:avLst/>
          </a:prstGeom>
        </p:spPr>
      </p:pic>
      <p:sp>
        <p:nvSpPr>
          <p:cNvPr id="96" name="مربع نص 95">
            <a:extLst>
              <a:ext uri="{FF2B5EF4-FFF2-40B4-BE49-F238E27FC236}">
                <a16:creationId xmlns:a16="http://schemas.microsoft.com/office/drawing/2014/main" id="{5D281FFA-8ED3-4D95-B586-5693CBCC2D25}"/>
              </a:ext>
            </a:extLst>
          </p:cNvPr>
          <p:cNvSpPr txBox="1"/>
          <p:nvPr/>
        </p:nvSpPr>
        <p:spPr>
          <a:xfrm>
            <a:off x="10918876" y="5823573"/>
            <a:ext cx="1119217" cy="30777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ابحث عن الفرق</a:t>
            </a:r>
          </a:p>
        </p:txBody>
      </p:sp>
      <p:pic>
        <p:nvPicPr>
          <p:cNvPr id="100" name="رسم 99" descr="بحث">
            <a:extLst>
              <a:ext uri="{FF2B5EF4-FFF2-40B4-BE49-F238E27FC236}">
                <a16:creationId xmlns:a16="http://schemas.microsoft.com/office/drawing/2014/main" id="{0018E371-45B4-47E6-A481-15DBDF37AE4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1496946" y="6408581"/>
            <a:ext cx="457200" cy="457200"/>
          </a:xfrm>
          <a:prstGeom prst="rect">
            <a:avLst/>
          </a:prstGeom>
        </p:spPr>
      </p:pic>
      <p:sp>
        <p:nvSpPr>
          <p:cNvPr id="101" name="شكل بيضاوي 100">
            <a:extLst>
              <a:ext uri="{FF2B5EF4-FFF2-40B4-BE49-F238E27FC236}">
                <a16:creationId xmlns:a16="http://schemas.microsoft.com/office/drawing/2014/main" id="{AE1DC198-E8EC-4B7F-989C-CF0E5947C2D7}"/>
              </a:ext>
            </a:extLst>
          </p:cNvPr>
          <p:cNvSpPr/>
          <p:nvPr/>
        </p:nvSpPr>
        <p:spPr>
          <a:xfrm>
            <a:off x="10567295" y="5538561"/>
            <a:ext cx="1958976" cy="1958976"/>
          </a:xfrm>
          <a:prstGeom prst="ellipse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51610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1519</TotalTime>
  <Words>221</Words>
  <Application>Microsoft Office PowerPoint</Application>
  <PresentationFormat>شاشة عريضة</PresentationFormat>
  <Paragraphs>30</Paragraphs>
  <Slides>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6" baseType="lpstr">
      <vt:lpstr>Open Sans Condensed Light</vt:lpstr>
      <vt:lpstr>Calibri Light</vt:lpstr>
      <vt:lpstr>Calibri</vt:lpstr>
      <vt:lpstr>Arial</vt:lpstr>
      <vt:lpstr>Office Theme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Pankaj Sharma</dc:creator>
  <cp:lastModifiedBy>Adel Saad S. Almeelby</cp:lastModifiedBy>
  <cp:revision>62</cp:revision>
  <dcterms:created xsi:type="dcterms:W3CDTF">2017-04-20T16:48:29Z</dcterms:created>
  <dcterms:modified xsi:type="dcterms:W3CDTF">2023-08-10T12:36:28Z</dcterms:modified>
</cp:coreProperties>
</file>